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5143500" cx="9144000"/>
  <p:notesSz cx="6858000" cy="9144000"/>
  <p:embeddedFontLst>
    <p:embeddedFont>
      <p:font typeface="Proxima Nova"/>
      <p:regular r:id="rId82"/>
      <p:bold r:id="rId83"/>
      <p:italic r:id="rId84"/>
      <p:boldItalic r:id="rId85"/>
    </p:embeddedFont>
    <p:embeddedFont>
      <p:font typeface="Proxima Nova Extrabold"/>
      <p:bold r:id="rId86"/>
    </p:embeddedFont>
    <p:embeddedFont>
      <p:font typeface="Proxima Nova Semibold"/>
      <p:regular r:id="rId87"/>
      <p:bold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roximaNova-italic.fntdata"/><Relationship Id="rId83" Type="http://schemas.openxmlformats.org/officeDocument/2006/relationships/font" Target="fonts/ProximaNova-bold.fntdata"/><Relationship Id="rId42" Type="http://schemas.openxmlformats.org/officeDocument/2006/relationships/slide" Target="slides/slide37.xml"/><Relationship Id="rId86" Type="http://schemas.openxmlformats.org/officeDocument/2006/relationships/font" Target="fonts/ProximaNovaExtrabold-bold.fntdata"/><Relationship Id="rId41" Type="http://schemas.openxmlformats.org/officeDocument/2006/relationships/slide" Target="slides/slide36.xml"/><Relationship Id="rId85" Type="http://schemas.openxmlformats.org/officeDocument/2006/relationships/font" Target="fonts/ProximaNova-boldItalic.fntdata"/><Relationship Id="rId44" Type="http://schemas.openxmlformats.org/officeDocument/2006/relationships/slide" Target="slides/slide39.xml"/><Relationship Id="rId88" Type="http://schemas.openxmlformats.org/officeDocument/2006/relationships/font" Target="fonts/ProximaNovaSemibold-bold.fntdata"/><Relationship Id="rId43" Type="http://schemas.openxmlformats.org/officeDocument/2006/relationships/slide" Target="slides/slide38.xml"/><Relationship Id="rId87" Type="http://schemas.openxmlformats.org/officeDocument/2006/relationships/font" Target="fonts/ProximaNovaSemibold-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ProximaNovaSemibold-boldItalic.fntdata"/><Relationship Id="rId80" Type="http://schemas.openxmlformats.org/officeDocument/2006/relationships/slide" Target="slides/slide75.xml"/><Relationship Id="rId82" Type="http://schemas.openxmlformats.org/officeDocument/2006/relationships/font" Target="fonts/ProximaNova-regular.fntdata"/><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clweb.org/anthology/N18-4010"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versation"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2bb0212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2bb0212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2e7d0c40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2e7d0c40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categories of the dialogue system can be generalized into two categories: </a:t>
            </a:r>
            <a:r>
              <a:rPr b="1" lang="en"/>
              <a:t>task-oriented dialogue systems</a:t>
            </a:r>
            <a:r>
              <a:rPr lang="en"/>
              <a:t> and </a:t>
            </a:r>
            <a:r>
              <a:rPr b="1" lang="en"/>
              <a:t>non-task-oriented system</a:t>
            </a:r>
            <a:r>
              <a:rPr lang="en"/>
              <a:t>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Task-oriented system</a:t>
            </a:r>
            <a:r>
              <a:rPr lang="en"/>
              <a:t>s aim to assist the user to complete certain tasks.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Non-task-oriented</a:t>
            </a:r>
            <a:r>
              <a:rPr lang="en"/>
              <a:t> dialogue systems, also called chatbot, interact with human to provide reasonable responses and entertainment.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2e7d0c40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2e7d0c40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widely applied approaches to task-oriented systems are to treat the dialogue response as a </a:t>
            </a:r>
            <a:r>
              <a:rPr b="1" lang="en"/>
              <a:t>pipeline</a:t>
            </a:r>
            <a:r>
              <a:rPr lang="en"/>
              <a:t> as shown in Figure.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systems</a:t>
            </a:r>
            <a:r>
              <a:rPr b="1" lang="en"/>
              <a:t> first understand</a:t>
            </a:r>
            <a:r>
              <a:rPr lang="en"/>
              <a:t> the message given by human, </a:t>
            </a:r>
            <a:r>
              <a:rPr b="1" lang="en"/>
              <a:t>represent</a:t>
            </a:r>
            <a:r>
              <a:rPr lang="en"/>
              <a:t> it as an internal state, then </a:t>
            </a:r>
            <a:r>
              <a:rPr b="1" lang="en"/>
              <a:t>take some actions</a:t>
            </a:r>
            <a:r>
              <a:rPr lang="en"/>
              <a:t> according to the </a:t>
            </a:r>
            <a:r>
              <a:rPr b="1" lang="en"/>
              <a:t>policy</a:t>
            </a:r>
            <a:r>
              <a:rPr lang="en"/>
              <a:t> with respect to the dialogue state, and finally the </a:t>
            </a:r>
            <a:r>
              <a:rPr b="1" lang="en"/>
              <a:t>action is transformed</a:t>
            </a:r>
            <a:r>
              <a:rPr lang="en"/>
              <a:t> to its </a:t>
            </a:r>
            <a:r>
              <a:rPr b="1" lang="en"/>
              <a:t>surface form</a:t>
            </a:r>
            <a:r>
              <a:rPr lang="en"/>
              <a:t> as a natural language.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addition, there are attempts to build </a:t>
            </a:r>
            <a:r>
              <a:rPr b="1" lang="en"/>
              <a:t>e</a:t>
            </a:r>
            <a:r>
              <a:rPr b="1" lang="en"/>
              <a:t>nd-to-end</a:t>
            </a:r>
            <a:r>
              <a:rPr lang="en"/>
              <a:t> task-oriented dialogue syste</a:t>
            </a:r>
            <a:r>
              <a:rPr lang="en"/>
              <a:t>ms, which can expand the </a:t>
            </a:r>
            <a:r>
              <a:rPr b="1" lang="en"/>
              <a:t>state space representation</a:t>
            </a:r>
            <a:r>
              <a:rPr lang="en"/>
              <a:t> in the traditional pipeline systems and help </a:t>
            </a:r>
            <a:r>
              <a:rPr b="1" lang="en"/>
              <a:t>generalize dialogues</a:t>
            </a:r>
            <a:r>
              <a:rPr lang="en"/>
              <a:t> outside the </a:t>
            </a:r>
            <a:r>
              <a:rPr b="1" lang="en"/>
              <a:t>annotated</a:t>
            </a:r>
            <a:r>
              <a:rPr lang="en"/>
              <a:t> task-specific corpora.</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2e7d0c40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2e7d0c40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For non-task-oriented dialogue systems, they interact with human to provide reasonable responses and entertainment.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Typically, they focus on conversing with human on open domains. In general, two major approaches have been developed for non-task-oriented systems – </a:t>
            </a:r>
            <a:endParaRPr/>
          </a:p>
          <a:p>
            <a:pPr indent="0" lvl="0" marL="0" rtl="0" algn="l">
              <a:lnSpc>
                <a:spcPct val="115000"/>
              </a:lnSpc>
              <a:spcBef>
                <a:spcPts val="0"/>
              </a:spcBef>
              <a:spcAft>
                <a:spcPts val="0"/>
              </a:spcAft>
              <a:buNone/>
            </a:pPr>
            <a:r>
              <a:rPr lang="en"/>
              <a:t>(1) </a:t>
            </a:r>
            <a:r>
              <a:rPr b="1" lang="en"/>
              <a:t>generative methods</a:t>
            </a:r>
            <a:r>
              <a:rPr lang="en"/>
              <a:t> such as sequence-to-sequence models, which generate proper responses during the conversation; and </a:t>
            </a:r>
            <a:endParaRPr/>
          </a:p>
          <a:p>
            <a:pPr indent="0" lvl="0" marL="0" rtl="0" algn="l">
              <a:lnSpc>
                <a:spcPct val="115000"/>
              </a:lnSpc>
              <a:spcBef>
                <a:spcPts val="0"/>
              </a:spcBef>
              <a:spcAft>
                <a:spcPts val="0"/>
              </a:spcAft>
              <a:buNone/>
            </a:pPr>
            <a:r>
              <a:rPr lang="en"/>
              <a:t>(2) </a:t>
            </a:r>
            <a:r>
              <a:rPr b="1" lang="en"/>
              <a:t>retrieval-based methods</a:t>
            </a:r>
            <a:r>
              <a:rPr lang="en"/>
              <a:t>, which learn to select responses from the current conversation from a database.</a:t>
            </a:r>
            <a:endParaRPr/>
          </a:p>
          <a:p>
            <a:pPr indent="762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Generative models are able to generate more proper responses that could have never appeared in the corpus,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while retrieval-based models </a:t>
            </a:r>
            <a:r>
              <a:rPr b="1" lang="en"/>
              <a:t>enjoy the advantage of</a:t>
            </a:r>
            <a:r>
              <a:rPr lang="en"/>
              <a:t> informative and fluent responses, because they select a proper response for the current conversation from a database with response selection algorithms.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3a68b097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3a68b09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example conversation between a user and a chatbot. It </a:t>
            </a:r>
            <a:r>
              <a:rPr lang="en"/>
              <a:t>interact with human to provide </a:t>
            </a:r>
            <a:r>
              <a:rPr b="1" lang="en"/>
              <a:t>reasonable responses</a:t>
            </a:r>
            <a:r>
              <a:rPr lang="en"/>
              <a:t> and </a:t>
            </a:r>
            <a:r>
              <a:rPr b="1" lang="en"/>
              <a:t>entertainment</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3a68b097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3a68b097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the next few slides, I will introduce some most recent research on the dialogue system.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picture shows a typical recent proposed architecture for a dialog system. It has </a:t>
            </a:r>
            <a:r>
              <a:rPr b="1" lang="en"/>
              <a:t>six components</a:t>
            </a: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a:t>
            </a:r>
            <a:r>
              <a:rPr b="1" lang="en"/>
              <a:t>speech recognition and understanding components</a:t>
            </a:r>
            <a:r>
              <a:rPr lang="en"/>
              <a:t> extract meaning from the input, and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the generation and TTS components</a:t>
            </a:r>
            <a:r>
              <a:rPr lang="en"/>
              <a:t> map from meaning to speech.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parts that are different from previously mentioned simple GUS system are the </a:t>
            </a:r>
            <a:r>
              <a:rPr b="1" lang="en"/>
              <a:t>dialog state tracker</a:t>
            </a:r>
            <a:r>
              <a:rPr lang="en"/>
              <a:t> which maintains the current state of the dialog (which include the user’s most recent dialog act, </a:t>
            </a:r>
            <a:r>
              <a:rPr b="1" lang="en"/>
              <a:t>plus the entire set of slot-filler constraints</a:t>
            </a:r>
            <a:r>
              <a:rPr lang="en"/>
              <a:t> the user has expressed so far) and </a:t>
            </a:r>
            <a:r>
              <a:rPr b="1" lang="en"/>
              <a:t>the dialog policy</a:t>
            </a:r>
            <a:r>
              <a:rPr lang="en"/>
              <a:t>, which decides what the system should do or say next.</a:t>
            </a:r>
            <a:endParaRPr/>
          </a:p>
          <a:p>
            <a:pPr indent="76200" lvl="0" marL="0" rtl="0" algn="l">
              <a:lnSpc>
                <a:spcPct val="115000"/>
              </a:lnSpc>
              <a:spcBef>
                <a:spcPts val="0"/>
              </a:spcBef>
              <a:spcAft>
                <a:spcPts val="0"/>
              </a:spcAft>
              <a:buNone/>
            </a:pPr>
            <a:r>
              <a:rPr b="1" lang="en"/>
              <a:t> </a:t>
            </a:r>
            <a:endParaRPr b="1"/>
          </a:p>
          <a:p>
            <a:pPr indent="0" lvl="0" marL="0" rtl="0" algn="l">
              <a:lnSpc>
                <a:spcPct val="115000"/>
              </a:lnSpc>
              <a:spcBef>
                <a:spcPts val="0"/>
              </a:spcBef>
              <a:spcAft>
                <a:spcPts val="0"/>
              </a:spcAft>
              <a:buNone/>
            </a:pPr>
            <a:r>
              <a:rPr lang="en"/>
              <a:t>// The most important two part that need to pay attention to is </a:t>
            </a:r>
            <a:r>
              <a:rPr b="1" lang="en"/>
              <a:t>dialog state tracker</a:t>
            </a:r>
            <a:r>
              <a:rPr lang="en"/>
              <a:t>, </a:t>
            </a:r>
            <a:r>
              <a:rPr b="1" lang="en"/>
              <a:t>dialog policy</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3a68b097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3a68b097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look at the dialog 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dialog act is a tag which represents the </a:t>
            </a:r>
            <a:r>
              <a:rPr b="1" lang="en"/>
              <a:t>interactive function</a:t>
            </a:r>
            <a:r>
              <a:rPr lang="en"/>
              <a:t> of the sentence being tagged.</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The figure</a:t>
            </a:r>
            <a:r>
              <a:rPr lang="en">
                <a:solidFill>
                  <a:srgbClr val="0000FF"/>
                </a:solidFill>
              </a:rPr>
              <a:t> </a:t>
            </a:r>
            <a:r>
              <a:rPr lang="en"/>
              <a:t>shows a </a:t>
            </a:r>
            <a:r>
              <a:rPr b="1" lang="en"/>
              <a:t>domain-specific tag set </a:t>
            </a:r>
            <a:r>
              <a:rPr lang="en"/>
              <a:t>for the task of two people scheduling meetings.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It has tags </a:t>
            </a:r>
            <a:r>
              <a:rPr b="1" lang="en"/>
              <a:t>specific to the</a:t>
            </a:r>
            <a:r>
              <a:rPr lang="en"/>
              <a:t> domain of scheduling, such as </a:t>
            </a:r>
            <a:r>
              <a:rPr b="1" lang="en"/>
              <a:t>SUGGEST</a:t>
            </a:r>
            <a:r>
              <a:rPr lang="en"/>
              <a:t>, used for the proposal of a particular date to meet, and </a:t>
            </a:r>
            <a:r>
              <a:rPr b="1" lang="en"/>
              <a:t>ACCEPT</a:t>
            </a:r>
            <a:r>
              <a:rPr lang="en"/>
              <a:t> and </a:t>
            </a:r>
            <a:r>
              <a:rPr b="1" lang="en"/>
              <a:t>REJECT</a:t>
            </a:r>
            <a:r>
              <a:rPr lang="en"/>
              <a:t>, used for acceptance or rejection of a proposal for a date, but also tags that have more general function, like </a:t>
            </a:r>
            <a:r>
              <a:rPr b="1" lang="en"/>
              <a:t>CLARIFY</a:t>
            </a:r>
            <a:r>
              <a:rPr lang="en"/>
              <a:t>, used to request a user to clarify an ambiguous proposal.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3a68b097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3a68b097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figure shows </a:t>
            </a:r>
            <a:r>
              <a:rPr b="1" lang="en"/>
              <a:t>some tags</a:t>
            </a:r>
            <a:r>
              <a:rPr lang="en"/>
              <a:t> labeling a sample dialog from the HIS system.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example also shows the </a:t>
            </a:r>
            <a:r>
              <a:rPr b="1" lang="en"/>
              <a:t>content of each dialog acts</a:t>
            </a:r>
            <a:r>
              <a:rPr lang="en"/>
              <a:t>, which are the slot fillers being communicated.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dialogue happens in a </a:t>
            </a:r>
            <a:r>
              <a:rPr b="1" lang="en"/>
              <a:t>restaurant recommendation</a:t>
            </a:r>
            <a:r>
              <a:rPr lang="en"/>
              <a:t> system.</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3a68b097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3a68b097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Dialog state</a:t>
            </a:r>
            <a:r>
              <a:rPr lang="en"/>
              <a:t> is proposed to </a:t>
            </a:r>
            <a:r>
              <a:rPr b="1" lang="en"/>
              <a:t>interpret</a:t>
            </a:r>
            <a:r>
              <a:rPr lang="en"/>
              <a:t> dialog acts.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 dialog state includes </a:t>
            </a:r>
            <a:r>
              <a:rPr b="1" lang="en"/>
              <a:t>more than</a:t>
            </a:r>
            <a:r>
              <a:rPr lang="en"/>
              <a:t> just the slot-fillers expressed in the current sentence </a:t>
            </a:r>
            <a:r>
              <a:rPr b="1" lang="en"/>
              <a:t>but also</a:t>
            </a:r>
            <a:r>
              <a:rPr lang="en"/>
              <a:t> includes the entire state of the frame at a certain point, summarizing all of the user’s constraints.</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The picture here shows the </a:t>
            </a:r>
            <a:r>
              <a:rPr b="1" lang="en"/>
              <a:t>required output</a:t>
            </a:r>
            <a:r>
              <a:rPr lang="en"/>
              <a:t> of the dialog state tracker after each turn. (讲图)</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3a68b097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3a68b097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Since dialog acts places some constraints on the slots and values, </a:t>
            </a:r>
            <a:r>
              <a:rPr b="1" lang="en"/>
              <a:t>the tasks of dialog act detection and slot-filling</a:t>
            </a:r>
            <a:r>
              <a:rPr lang="en"/>
              <a:t> are often performed jointly. Consider the task of determining that:</a:t>
            </a:r>
            <a:endParaRPr/>
          </a:p>
          <a:p>
            <a:pPr indent="55626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sz="1800">
                <a:latin typeface="Comic Sans MS"/>
                <a:ea typeface="Comic Sans MS"/>
                <a:cs typeface="Comic Sans MS"/>
                <a:sym typeface="Comic Sans MS"/>
              </a:rPr>
              <a:t>I’d like Cantonese food near the Mission District</a:t>
            </a:r>
            <a:endParaRPr sz="1800">
              <a:latin typeface="Comic Sans MS"/>
              <a:ea typeface="Comic Sans MS"/>
              <a:cs typeface="Comic Sans MS"/>
              <a:sym typeface="Comic Sans MS"/>
            </a:endParaRPr>
          </a:p>
          <a:p>
            <a:pPr indent="55626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has the structure</a:t>
            </a:r>
            <a:endParaRPr/>
          </a:p>
          <a:p>
            <a:pPr indent="0" lvl="0" marL="0" rtl="0" algn="l">
              <a:lnSpc>
                <a:spcPct val="115000"/>
              </a:lnSpc>
              <a:spcBef>
                <a:spcPts val="0"/>
              </a:spcBef>
              <a:spcAft>
                <a:spcPts val="0"/>
              </a:spcAft>
              <a:buNone/>
            </a:pPr>
            <a:r>
              <a:rPr lang="en" sz="1800">
                <a:latin typeface="Comic Sans MS"/>
                <a:ea typeface="Comic Sans MS"/>
                <a:cs typeface="Comic Sans MS"/>
                <a:sym typeface="Comic Sans MS"/>
              </a:rPr>
              <a:t>inform(food=cantonese, area=mission)</a:t>
            </a:r>
            <a:endParaRPr sz="1800">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a:t>
            </a:r>
            <a:r>
              <a:rPr b="1" lang="en"/>
              <a:t>joint dialog act interpretation/slot filling algorithm</a:t>
            </a:r>
            <a:r>
              <a:rPr lang="en"/>
              <a:t> generally begins with </a:t>
            </a:r>
            <a:r>
              <a:rPr b="1" lang="en"/>
              <a:t>a first pass classifier</a:t>
            </a:r>
            <a:r>
              <a:rPr lang="en"/>
              <a:t> to decide on the </a:t>
            </a:r>
            <a:r>
              <a:rPr b="1" lang="en"/>
              <a:t>dialog act</a:t>
            </a:r>
            <a:r>
              <a:rPr lang="en"/>
              <a:t> for the sentence. </a:t>
            </a:r>
            <a:endParaRPr/>
          </a:p>
          <a:p>
            <a:pPr indent="0" lvl="0" marL="0" rtl="0" algn="l">
              <a:lnSpc>
                <a:spcPct val="115000"/>
              </a:lnSpc>
              <a:spcBef>
                <a:spcPts val="0"/>
              </a:spcBef>
              <a:spcAft>
                <a:spcPts val="0"/>
              </a:spcAft>
              <a:buNone/>
            </a:pPr>
            <a:r>
              <a:rPr lang="en"/>
              <a:t>In the case of the example above, this classifier would choosing </a:t>
            </a:r>
            <a:r>
              <a:rPr b="1" lang="en"/>
              <a:t>inform</a:t>
            </a:r>
            <a:r>
              <a:rPr lang="en"/>
              <a:t> among the possible dialog acts in the tag set for this particular task. Dialog act interpretation is generally modeled as a supervised classification task, trained on a corpus in which each utterance is hand-labeled for its dialog act.</a:t>
            </a:r>
            <a:endParaRPr/>
          </a:p>
          <a:p>
            <a:pPr indent="55626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A </a:t>
            </a:r>
            <a:r>
              <a:rPr b="1" lang="en"/>
              <a:t>second pass classifier</a:t>
            </a:r>
            <a:r>
              <a:rPr lang="en"/>
              <a:t> might use the sequence-model algorithms for slot-filler extraction, such as a joint LSTM-CRF. Alternatively, a </a:t>
            </a:r>
            <a:r>
              <a:rPr lang="en"/>
              <a:t>multinomial</a:t>
            </a:r>
            <a:r>
              <a:rPr lang="en"/>
              <a:t> classifier can be used to choose among all possible slot-value pairs.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3a68b097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3a68b097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goal of the </a:t>
            </a:r>
            <a:r>
              <a:rPr b="1" lang="en"/>
              <a:t>dialog policy</a:t>
            </a:r>
            <a:r>
              <a:rPr lang="en"/>
              <a:t> is to decide what action the system should take next, that is, what dialog act to generate.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Policy Learning takes </a:t>
            </a:r>
            <a:r>
              <a:rPr b="1" lang="en"/>
              <a:t>dialogue state as input</a:t>
            </a:r>
            <a:r>
              <a:rPr lang="en"/>
              <a:t> and </a:t>
            </a:r>
            <a:r>
              <a:rPr b="1" lang="en"/>
              <a:t>outputs system action</a:t>
            </a:r>
            <a:r>
              <a:rPr lang="en"/>
              <a: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Dialogue Policy Learning can be modelled as a </a:t>
            </a:r>
            <a:r>
              <a:rPr b="1" lang="en"/>
              <a:t>Reinforcement Learning problem</a:t>
            </a:r>
            <a:r>
              <a:rPr lang="en"/>
              <a:t>. </a:t>
            </a:r>
            <a:endParaRPr/>
          </a:p>
          <a:p>
            <a:pPr indent="0" lvl="0" marL="0" rtl="0" algn="l">
              <a:lnSpc>
                <a:spcPct val="115000"/>
              </a:lnSpc>
              <a:spcBef>
                <a:spcPts val="0"/>
              </a:spcBef>
              <a:spcAft>
                <a:spcPts val="0"/>
              </a:spcAft>
              <a:buNone/>
            </a:pPr>
            <a:r>
              <a:rPr lang="en"/>
              <a:t>The dialog states can be model by Markov Decision Process and </a:t>
            </a:r>
            <a:endParaRPr/>
          </a:p>
          <a:p>
            <a:pPr indent="0" lvl="0" marL="0" rtl="0" algn="l">
              <a:lnSpc>
                <a:spcPct val="115000"/>
              </a:lnSpc>
              <a:spcBef>
                <a:spcPts val="0"/>
              </a:spcBef>
              <a:spcAft>
                <a:spcPts val="0"/>
              </a:spcAft>
              <a:buNone/>
            </a:pPr>
            <a:r>
              <a:rPr lang="en"/>
              <a:t>the objective is to maximize the Cumulative Reward.</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2bb02123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2bb02123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3aaba242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3aaba242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is a figure show how and where the dialog policies work. (讲图)</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3aaba2429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3aaba242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next part is natural language generation.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Natural Language Generation module takes </a:t>
            </a:r>
            <a:r>
              <a:rPr b="1" lang="en"/>
              <a:t>system action</a:t>
            </a:r>
            <a:r>
              <a:rPr lang="en"/>
              <a:t> as input and outputs </a:t>
            </a:r>
            <a:r>
              <a:rPr b="1" lang="en"/>
              <a:t>system response</a:t>
            </a:r>
            <a:r>
              <a:rPr lang="en"/>
              <a:t>. </a:t>
            </a:r>
            <a:endParaRPr/>
          </a:p>
          <a:p>
            <a:pPr indent="0" lvl="0" marL="0" rtl="0" algn="l">
              <a:lnSpc>
                <a:spcPct val="115000"/>
              </a:lnSpc>
              <a:spcBef>
                <a:spcPts val="0"/>
              </a:spcBef>
              <a:spcAft>
                <a:spcPts val="0"/>
              </a:spcAft>
              <a:buNone/>
            </a:pPr>
            <a:r>
              <a:rPr lang="en"/>
              <a:t>A dialog action can be </a:t>
            </a:r>
            <a:r>
              <a:rPr b="1" lang="en"/>
              <a:t>expressed as this</a:t>
            </a:r>
            <a:r>
              <a:rPr lang="en"/>
              <a:t>, where </a:t>
            </a:r>
            <a:r>
              <a:rPr lang="en">
                <a:latin typeface="Times New Roman"/>
                <a:ea typeface="Times New Roman"/>
                <a:cs typeface="Times New Roman"/>
                <a:sym typeface="Times New Roman"/>
              </a:rPr>
              <a:t>𝑑𝑛</a:t>
            </a:r>
            <a:r>
              <a:rPr lang="en"/>
              <a:t> is the dialogue act type and </a:t>
            </a:r>
            <a:r>
              <a:rPr lang="en">
                <a:latin typeface="Times New Roman"/>
                <a:ea typeface="Times New Roman"/>
                <a:cs typeface="Times New Roman"/>
                <a:sym typeface="Times New Roman"/>
              </a:rPr>
              <a:t>𝐴𝑖</a:t>
            </a:r>
            <a:r>
              <a:rPr lang="en"/>
              <a:t> , </a:t>
            </a:r>
            <a:r>
              <a:rPr lang="en">
                <a:latin typeface="Times New Roman"/>
                <a:ea typeface="Times New Roman"/>
                <a:cs typeface="Times New Roman"/>
                <a:sym typeface="Times New Roman"/>
              </a:rPr>
              <a:t>𝑉𝑖</a:t>
            </a:r>
            <a:r>
              <a:rPr lang="en"/>
              <a:t> are the name and value of the </a:t>
            </a:r>
            <a:r>
              <a:rPr lang="en">
                <a:latin typeface="Times New Roman"/>
                <a:ea typeface="Times New Roman"/>
                <a:cs typeface="Times New Roman"/>
                <a:sym typeface="Times New Roman"/>
              </a:rPr>
              <a:t>𝑖</a:t>
            </a:r>
            <a:r>
              <a:rPr lang="en"/>
              <a:t>-th attribute.</a:t>
            </a:r>
            <a:endParaRPr/>
          </a:p>
          <a:p>
            <a:pPr indent="40005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And based on the Natural Language Generation algorithms, such as </a:t>
            </a:r>
            <a:r>
              <a:rPr b="1" lang="en"/>
              <a:t>corpus based sentence generation</a:t>
            </a:r>
            <a:r>
              <a:rPr lang="en"/>
              <a:t>, </a:t>
            </a:r>
            <a:r>
              <a:rPr b="1" lang="en"/>
              <a:t>sentence planning and surface realization</a:t>
            </a:r>
            <a:r>
              <a:rPr lang="en"/>
              <a:t>, </a:t>
            </a:r>
            <a:r>
              <a:rPr b="1" lang="en"/>
              <a:t>neural network based sentence generation</a:t>
            </a:r>
            <a:r>
              <a:rPr lang="en"/>
              <a:t> and so on, we could generate a list of words as response.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3aaba242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3aaba242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is an example dialog, which illustrates the process of natural language generation.</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3a68b097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3a68b097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let us talk about evaluating a dialog system.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Evaluation is crucial in dialog system design. If the task is unambiguous, we can simply measure </a:t>
            </a:r>
            <a:r>
              <a:rPr b="1" lang="en"/>
              <a:t>absolute task success</a:t>
            </a:r>
            <a:r>
              <a:rPr lang="en"/>
              <a:t> (did the system book the right plane flight, or put the right event on the calendar).</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To get a more fine-grained idea of user happiness, we can compute </a:t>
            </a:r>
            <a:r>
              <a:rPr b="1" lang="en"/>
              <a:t>a user satisfaction rating</a:t>
            </a:r>
            <a:r>
              <a:rPr lang="en"/>
              <a:t>, having users interact with a dialog system to perform a task and then having them complete a questionnaire.</a:t>
            </a:r>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t>For example, this figure shows </a:t>
            </a:r>
            <a:r>
              <a:rPr b="1" lang="en"/>
              <a:t>sample multiple-choice questions</a:t>
            </a:r>
            <a:r>
              <a:rPr lang="en"/>
              <a:t>; responses are mapped into the range of 1 to 5, and then averaged over all questions to get a total user satisfaction rating.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2bb02123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2bb02123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a:t>
            </a:r>
            <a:r>
              <a:rPr lang="en"/>
              <a:t>, I would like to introduce some recent trends of the dialogue system research.</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a:t>
            </a:r>
            <a:r>
              <a:rPr b="1" lang="en"/>
              <a:t> first one</a:t>
            </a:r>
            <a:r>
              <a:rPr lang="en"/>
              <a:t> is to Incorporate EQ (or Empathy) into Dialogue. This is useful for both chatbots and QA bots. For example, XiaoIce incorporates an EQ module so as to deliver a more understandable response or recommendation. Dialogue systems embedded an empathy module into a dialogue agent will be able to recognize users’ emotion, and generate emotion-aware responses.</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en" sz="1050"/>
              <a:t>The second one is to incorporate Common Sense Knowledge into Dialogue. Common sense has been introduced in the previous presentation before. Common sense is crucial for any dialogue agents. But it is challenging because common sense knowledge is often not explicitly stored in existing knowledge base. So, </a:t>
            </a:r>
            <a:r>
              <a:rPr b="1" lang="en" sz="1050"/>
              <a:t>new datasets </a:t>
            </a:r>
            <a:r>
              <a:rPr lang="en" sz="1050"/>
              <a:t>are needed to be developed to foster the research on common sense reasoning.</a:t>
            </a:r>
            <a:endParaRPr sz="1050"/>
          </a:p>
          <a:p>
            <a:pPr indent="0" lvl="0" marL="0" rtl="0" algn="l">
              <a:spcBef>
                <a:spcPts val="0"/>
              </a:spcBef>
              <a:spcAft>
                <a:spcPts val="0"/>
              </a:spcAft>
              <a:buNone/>
            </a:pPr>
            <a:r>
              <a:t/>
            </a:r>
            <a:endParaRPr sz="1050"/>
          </a:p>
          <a:p>
            <a:pPr indent="0" lvl="0" marL="0" rtl="0" algn="l">
              <a:lnSpc>
                <a:spcPct val="115000"/>
              </a:lnSpc>
              <a:spcBef>
                <a:spcPts val="0"/>
              </a:spcBef>
              <a:spcAft>
                <a:spcPts val="0"/>
              </a:spcAft>
              <a:buNone/>
            </a:pPr>
            <a:r>
              <a:rPr lang="en"/>
              <a:t>The third one is to</a:t>
            </a:r>
            <a:r>
              <a:rPr b="1" lang="en"/>
              <a:t> incorporate Model Interpretability</a:t>
            </a:r>
            <a:r>
              <a:rPr lang="en"/>
              <a:t>. In some cases, a dialogue agent is required not only to give a recommendation or an answer, but also provide explanations. This is very important in e.g., business scenarios, where a user cannot make a business decision without justification.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fourth one is to </a:t>
            </a:r>
            <a:r>
              <a:rPr b="1" lang="en"/>
              <a:t>incorporate privacy protection into the dialogue systems</a:t>
            </a:r>
            <a:r>
              <a:rPr lang="en"/>
              <a:t>,. Widely applied dialogue system serves a large number of people. It is quite necessary to notice the fact that we are using the same dialogue assistant. With the ability of learning through interactions, comprehension and inference, a dialogue assistant can store some of</a:t>
            </a:r>
            <a:r>
              <a:rPr b="1" lang="en"/>
              <a:t> sensitive information</a:t>
            </a:r>
            <a:r>
              <a:rPr lang="en"/>
              <a:t>. Hence, it is important to protect users’ privacy while building better dialogue systems.</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sz="1050"/>
          </a:p>
          <a:p>
            <a:pPr indent="0" lvl="0" marL="0" rtl="0" algn="l">
              <a:spcBef>
                <a:spcPts val="0"/>
              </a:spcBef>
              <a:spcAft>
                <a:spcPts val="0"/>
              </a:spcAft>
              <a:buNone/>
            </a:pPr>
            <a:r>
              <a:t/>
            </a:r>
            <a:endParaRPr sz="105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2e7d0c40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2e7d0c40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I will move to introduce the paper covered in the class.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a:t>
            </a:r>
            <a:r>
              <a:rPr b="1" lang="en"/>
              <a:t>first one</a:t>
            </a:r>
            <a:r>
              <a:rPr lang="en"/>
              <a:t> is “Global-Locally Self-Attentive Dialogue State Tracker”, which focus on the dialogue state tracking.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a:t>
            </a:r>
            <a:r>
              <a:rPr b="1" lang="en"/>
              <a:t> second one</a:t>
            </a:r>
            <a:r>
              <a:rPr lang="en"/>
              <a:t> is “Learning to Map Context-Dependent Sentence to Executable Formal Queries”, which focus on dialogue understanding and map the user utterance in the dialogue to structured queries.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a:t>
            </a:r>
            <a:r>
              <a:rPr b="1" lang="en"/>
              <a:t>third one</a:t>
            </a:r>
            <a:r>
              <a:rPr lang="en"/>
              <a:t> “Simplifying Task-oriented Dialogue Systems with Single Sequence-to-Sequence Architectures”, which focus on simplifying the seq2seq dialogue system architecture with their proposed framework.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a:t>
            </a:r>
            <a:r>
              <a:rPr b="1" lang="en"/>
              <a:t> last one</a:t>
            </a:r>
            <a:r>
              <a:rPr lang="en"/>
              <a:t> is “End-to-End Learning of Task-Oriented Dialogs”,  which also focus on the developing end-to-end task-oriented dialogs.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2bb02123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2bb02123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first paper presented in the class today is “Global-Locally Self-Attentive Dialogue State Tracker”. This paper concluded some research work on the Dialogue State Tracker.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They proposed a dialogue state tracking model, which is a new state-of-the-art model for dialogue state tracking.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2bb02123e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2bb02123e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Let us move to the motivation part of this paper.</a:t>
            </a:r>
            <a:endParaRPr/>
          </a:p>
          <a:p>
            <a:pPr indent="0" lvl="0" marL="0" rtl="0" algn="l">
              <a:lnSpc>
                <a:spcPct val="115000"/>
              </a:lnSpc>
              <a:spcBef>
                <a:spcPts val="0"/>
              </a:spcBef>
              <a:spcAft>
                <a:spcPts val="0"/>
              </a:spcAft>
              <a:buNone/>
            </a:pPr>
            <a:r>
              <a:rPr lang="en"/>
              <a:t>The background of the problem is that, many </a:t>
            </a:r>
            <a:r>
              <a:rPr b="1" lang="en"/>
              <a:t>slot value pairs</a:t>
            </a:r>
            <a:r>
              <a:rPr lang="en"/>
              <a:t> that compose the state </a:t>
            </a:r>
            <a:r>
              <a:rPr b="1" lang="en"/>
              <a:t>rarely occur</a:t>
            </a:r>
            <a:r>
              <a:rPr lang="en"/>
              <a:t> in the training data. Therefore, </a:t>
            </a:r>
            <a:r>
              <a:rPr b="1" lang="en"/>
              <a:t>failure</a:t>
            </a:r>
            <a:r>
              <a:rPr lang="en"/>
              <a:t> to predict these rare slot-value pairs </a:t>
            </a:r>
            <a:r>
              <a:rPr b="1" lang="en"/>
              <a:t>result in</a:t>
            </a:r>
            <a:r>
              <a:rPr lang="en"/>
              <a:t> incorrect turn-level goal and request tracking.</a:t>
            </a:r>
            <a:endParaRPr/>
          </a:p>
          <a:p>
            <a:pPr indent="2044700" lvl="0" marL="0" rtl="0" algn="l">
              <a:lnSpc>
                <a:spcPct val="115000"/>
              </a:lnSpc>
              <a:spcBef>
                <a:spcPts val="0"/>
              </a:spcBef>
              <a:spcAft>
                <a:spcPts val="0"/>
              </a:spcAft>
              <a:buNone/>
            </a:pPr>
            <a:r>
              <a:rPr lang="en" sz="1200"/>
              <a:t> </a:t>
            </a:r>
            <a:endParaRPr sz="1200"/>
          </a:p>
          <a:p>
            <a:pPr indent="0" lvl="0" marL="0" rtl="0" algn="l">
              <a:lnSpc>
                <a:spcPct val="115000"/>
              </a:lnSpc>
              <a:spcBef>
                <a:spcPts val="0"/>
              </a:spcBef>
              <a:spcAft>
                <a:spcPts val="0"/>
              </a:spcAft>
              <a:buNone/>
            </a:pPr>
            <a:r>
              <a:rPr lang="en"/>
              <a:t>Therefore, to solve the problem of extraction of rare slot-value pairs that compose the state during each turn, the paper proposed Global-Locally Self-Attention Dialogue State Tracker, a new state-of-art model for dialogue state tracking.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2f190d7bf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2f190d7b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is a picture which shows the workflow of a dialogue system.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 turn in the dialogue system contains an </a:t>
            </a:r>
            <a:r>
              <a:rPr b="1" lang="en"/>
              <a:t>user utterance</a:t>
            </a:r>
            <a:r>
              <a:rPr lang="en"/>
              <a:t>, followed by corresponding </a:t>
            </a:r>
            <a:r>
              <a:rPr b="1" lang="en"/>
              <a:t>turn-level goals</a:t>
            </a:r>
            <a:r>
              <a:rPr lang="en"/>
              <a:t> and </a:t>
            </a:r>
            <a:r>
              <a:rPr b="1" lang="en"/>
              <a:t>requests</a:t>
            </a: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system then executes actions, and formulates the result into a natural language response based on the extracted information.</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2f190d7bf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2f190d7bf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Previously, the dialogue state tracker used to estimate the slot-value independently.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However, GLAD proposed to build two modules, namely global modules and local modules. The model uses global modules to share parameters between estimators and local modules to learn slot-specific feature representations.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2bb02123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2bb02123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begin with the basic concepts.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Generally speaking, Dialogue system is a computer system that intended to converse with a human with a coherent 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an automatic human-computer conversation system and work as personal assistant and chat companion.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picture shown here is a general architecture of the a dialogue system. Three main parts of this system are Speech Language Understanding module, Dialogue Manager and Speech Generation module.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user utterance goes into the SLU module and the system response is generated from the speech generation module.</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2f190d7b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2f190d7b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overview of the model architecture is shown on the picture..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2f190d7bf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2f190d7bf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model mainly have two parts, encoder and scoring module. The input of the encoder is user utterances, previous system actions and considered slot-value pairs,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output of the encoder will serve as the input of the scoring part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2f190d7bf_1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2f190d7bf_1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let us look into each part of the model. As mentioned before, there are two modules in the model.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Generally speaking,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global module models rare slot-value pairs by sharing parameters between each slot through global modules.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And the local module is responsible to learn slot-specific features.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2f190d7bf_1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2f190d7bf_1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t>
            </a:r>
            <a:r>
              <a:rPr lang="en"/>
              <a:t>图片</a:t>
            </a:r>
            <a:r>
              <a:rPr lang="en"/>
              <a:t>)</a:t>
            </a:r>
            <a:r>
              <a:rPr lang="en"/>
              <a:t>The encoder consists of a </a:t>
            </a:r>
            <a:r>
              <a:rPr b="1" lang="en"/>
              <a:t>bidirectional LSTM</a:t>
            </a:r>
            <a:r>
              <a:rPr lang="en"/>
              <a:t>, which captures temporal relationships within the sequence, followed by a self-attention layer to compute the summary of the sequence.</a:t>
            </a:r>
            <a:endParaRPr/>
          </a:p>
          <a:p>
            <a:pPr indent="2044700" lvl="0" marL="0" rtl="0" algn="l">
              <a:lnSpc>
                <a:spcPct val="115000"/>
              </a:lnSpc>
              <a:spcBef>
                <a:spcPts val="0"/>
              </a:spcBef>
              <a:spcAft>
                <a:spcPts val="0"/>
              </a:spcAft>
              <a:buNone/>
            </a:pPr>
            <a:r>
              <a:rPr b="1" lang="en"/>
              <a:t> </a:t>
            </a:r>
            <a:endParaRPr b="1"/>
          </a:p>
          <a:p>
            <a:pPr indent="0" lvl="0" marL="0" rtl="0" algn="l">
              <a:lnSpc>
                <a:spcPct val="115000"/>
              </a:lnSpc>
              <a:spcBef>
                <a:spcPts val="0"/>
              </a:spcBef>
              <a:spcAft>
                <a:spcPts val="0"/>
              </a:spcAft>
              <a:buNone/>
            </a:pPr>
            <a:r>
              <a:rPr lang="en"/>
              <a:t>Given a user utterance sequence X and a particular slot s, the </a:t>
            </a:r>
            <a:r>
              <a:rPr b="1" lang="en"/>
              <a:t>global-local encoding</a:t>
            </a:r>
            <a:r>
              <a:rPr lang="en"/>
              <a:t> H of input X is calculated and shown as on the slides.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a:t>
            </a:r>
            <a:r>
              <a:rPr lang="en"/>
              <a:t>Let </a:t>
            </a:r>
            <a:r>
              <a:rPr b="1" lang="en"/>
              <a:t>n</a:t>
            </a:r>
            <a:r>
              <a:rPr lang="en"/>
              <a:t> denote the number of words in the sequence, d means the embedding dimension of the embeddings, )</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Then global encoding and local encoding of X could be produced using bidirectional LSTM.</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Finally, </a:t>
            </a:r>
            <a:r>
              <a:rPr lang="en"/>
              <a:t>the outputs of the two LSTMs are combined through a mixture function to yield a global-local encoding H of X</a:t>
            </a:r>
            <a:r>
              <a:rPr lang="en"/>
              <a:t>.</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Here, the scalar </a:t>
            </a:r>
            <a:r>
              <a:rPr b="1" lang="en"/>
              <a:t>beta</a:t>
            </a:r>
            <a:r>
              <a:rPr lang="en"/>
              <a:t> is a learned parameter between 0 and 1 that is </a:t>
            </a:r>
            <a:r>
              <a:rPr b="1" lang="en"/>
              <a:t>specific to </a:t>
            </a:r>
            <a:r>
              <a:rPr lang="en"/>
              <a:t>the slot s.</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2f190d7bf_1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2f190d7bf_1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we compute a global-local self-attention context </a:t>
            </a:r>
            <a:r>
              <a:rPr b="1" lang="en"/>
              <a:t>c</a:t>
            </a:r>
            <a:r>
              <a:rPr lang="en"/>
              <a:t> over </a:t>
            </a:r>
            <a:r>
              <a:rPr b="1" lang="en"/>
              <a:t>H</a:t>
            </a: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Self-attention is an effective method to compute summary context over variable-length sequences for natural language processing tasks.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this case, we use a global self-attention module to compute an </a:t>
            </a:r>
            <a:r>
              <a:rPr b="1" lang="en"/>
              <a:t>attention context </a:t>
            </a:r>
            <a:r>
              <a:rPr lang="en"/>
              <a:t>useful for general-purpose state tracking, as well as a local self-attention module to compute a slot-specific attention context.</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For each </a:t>
            </a:r>
            <a:r>
              <a:rPr b="1" lang="en"/>
              <a:t>ith</a:t>
            </a:r>
            <a:r>
              <a:rPr lang="en"/>
              <a:t> element </a:t>
            </a:r>
            <a:r>
              <a:rPr b="1" lang="en"/>
              <a:t>Hi</a:t>
            </a:r>
            <a:r>
              <a:rPr lang="en"/>
              <a:t>, we compute a scalar global self-attention score </a:t>
            </a:r>
            <a:r>
              <a:rPr b="1" lang="en"/>
              <a:t>agi</a:t>
            </a:r>
            <a:r>
              <a:rPr lang="en"/>
              <a:t> which is subsequently normalized across all elements using a softmax function.</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The global self-attention context cg is then the sum of each element Hi, weighted by the corresponding normalized global self-attention score p gi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2f190d7bf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2f190d7bf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Similarly, we similarly compute the local self-attention context cs.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And finally, the global-local self-attention context c is the mixture.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scalar </a:t>
            </a:r>
            <a:r>
              <a:rPr b="1" lang="en"/>
              <a:t>beta</a:t>
            </a:r>
            <a:r>
              <a:rPr lang="en"/>
              <a:t> is a learned parameter between 0 and 1 that is specific to the slot 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And these are the whole processes of the encoder part of the model.</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2f190d7bf_1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2f190d7bf_1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let’s move to the scoring part of the model.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Intuitively, two input sources could indicate whether the user has expressed the slot-value pair under consideration. The first one is</a:t>
            </a:r>
            <a:r>
              <a:rPr b="1" lang="en"/>
              <a:t> user utterance</a:t>
            </a:r>
            <a:r>
              <a:rPr lang="en"/>
              <a:t> and the second one is </a:t>
            </a:r>
            <a:r>
              <a:rPr b="1" lang="en"/>
              <a:t>previous system actions</a:t>
            </a: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user utterance, user </a:t>
            </a:r>
            <a:r>
              <a:rPr b="1" lang="en"/>
              <a:t>directly states the goals and requests</a:t>
            </a:r>
            <a:r>
              <a:rPr lang="en"/>
              <a:t>. An example of this is the user saying “how about a French restaurant in the centre of town?”, after the system asked “how may I help you?”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Previous system actions are also informative when the user utterance does not present enough information and instead refers to previous system actions. An example of this is the user saying “yes”, after the system asked “would you like a restaurant in the centre of town?”</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2f190d7bf_1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2f190d7bf_1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For user utterance, we determine whether the utterance specifies the slot-value pair. </a:t>
            </a:r>
            <a:endParaRPr/>
          </a:p>
          <a:p>
            <a:pPr indent="0" lvl="0" marL="0" rtl="0" algn="l">
              <a:lnSpc>
                <a:spcPct val="115000"/>
              </a:lnSpc>
              <a:spcBef>
                <a:spcPts val="0"/>
              </a:spcBef>
              <a:spcAft>
                <a:spcPts val="0"/>
              </a:spcAft>
              <a:buNone/>
            </a:pPr>
            <a:r>
              <a:rPr lang="en"/>
              <a:t>Namely, we attend over the user utterance Hutt, taking into account the slot-value pair being considered </a:t>
            </a:r>
            <a:r>
              <a:rPr b="1" lang="en"/>
              <a:t>cval</a:t>
            </a:r>
            <a:r>
              <a:rPr lang="en"/>
              <a:t>, and use the resulting </a:t>
            </a:r>
            <a:r>
              <a:rPr b="1" lang="en"/>
              <a:t>attention context</a:t>
            </a:r>
            <a:r>
              <a:rPr lang="en"/>
              <a:t> </a:t>
            </a:r>
            <a:r>
              <a:rPr b="1" lang="en"/>
              <a:t>qutt</a:t>
            </a:r>
            <a:r>
              <a:rPr lang="en"/>
              <a:t> to score the slot-value pair.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calculations are listed on the slides. The </a:t>
            </a:r>
            <a:r>
              <a:rPr b="1" lang="en"/>
              <a:t>score yutt </a:t>
            </a:r>
            <a:r>
              <a:rPr lang="en"/>
              <a:t>indicates </a:t>
            </a:r>
            <a:r>
              <a:rPr b="1" lang="en"/>
              <a:t>the degree </a:t>
            </a:r>
            <a:r>
              <a:rPr lang="en"/>
              <a:t>to which the value was expressed by the user utterance.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2f190d7bf_1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2f190d7bf_1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To deal with the previous system actions, we examine previous actions after considering the user utterance.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First, we attend over the previous action representations, taking into account the current user utterance cutt.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Then, we use the similarity between the attention context qact and the slot-value pair cval to </a:t>
            </a:r>
            <a:r>
              <a:rPr b="1" lang="en"/>
              <a:t>score the slot-value pair</a:t>
            </a: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score y</a:t>
            </a:r>
            <a:r>
              <a:rPr lang="en" sz="800"/>
              <a:t>act </a:t>
            </a:r>
            <a:r>
              <a:rPr lang="en"/>
              <a:t>indicates the degree to which the value was expressed by the previous actions.</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2f190d7bf_1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2f190d7bf_1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score y is then a weighted sum between the two scores yutt and yact, normalized by the sigmoid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the weight w is a learned parameter.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2bb02123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2bb02123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research area of dialogue system is receiving more and more attention recently.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why dialogue system is meaningful ? Because research on Dialogue System could solve many practical problems, like Question Answering, Task Completion and Social Chat.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For question answering, the system needs to provide concise, direct answers to user queries based on rich knowledge from external data sources.</a:t>
            </a:r>
            <a:endParaRPr/>
          </a:p>
          <a:p>
            <a:pPr indent="0" lvl="0" marL="0" rtl="0" algn="l">
              <a:spcBef>
                <a:spcPts val="0"/>
              </a:spcBef>
              <a:spcAft>
                <a:spcPts val="0"/>
              </a:spcAft>
              <a:buNone/>
            </a:pPr>
            <a:r>
              <a:rPr lang="en"/>
              <a:t> </a:t>
            </a:r>
            <a:endParaRPr/>
          </a:p>
          <a:p>
            <a:pPr indent="0" lvl="0" marL="0" rtl="0" algn="l">
              <a:lnSpc>
                <a:spcPct val="115000"/>
              </a:lnSpc>
              <a:spcBef>
                <a:spcPts val="0"/>
              </a:spcBef>
              <a:spcAft>
                <a:spcPts val="0"/>
              </a:spcAft>
              <a:buNone/>
            </a:pPr>
            <a:r>
              <a:rPr lang="en"/>
              <a:t>For task completion, the system needs to accomplish user tasks ranging from restaurant reservation to meeting scheduling.</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And for social chat, the system needs to converse seamlessly and appropriately with users like a human.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2f190d7bf_1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2f190d7bf_1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Here comes to the experimental results part.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experiment data set is from The Dialogue Systems Technology Challenges (DSTC) as well as Wizard of Oz, which provides a common framework for developing and evaluating dialogue systems and dialogue state trackers.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
              <a:t>Table </a:t>
            </a:r>
            <a:r>
              <a:rPr lang="en">
                <a:solidFill>
                  <a:srgbClr val="00007F"/>
                </a:solidFill>
              </a:rPr>
              <a:t>1 </a:t>
            </a:r>
            <a:r>
              <a:rPr lang="en"/>
              <a:t>shows the performance of GLAD compared to previous state-of-the-art models. </a:t>
            </a:r>
            <a:r>
              <a:rPr b="1" lang="en"/>
              <a:t>The delexicalisation models</a:t>
            </a:r>
            <a:r>
              <a:rPr lang="en"/>
              <a:t>, which replace slots and values in the utterance with generic tags. </a:t>
            </a:r>
            <a:r>
              <a:rPr b="1" lang="en"/>
              <a:t>Semantic dictionaries</a:t>
            </a:r>
            <a:r>
              <a:rPr lang="en"/>
              <a:t> map slot-value pairs to hand-engineered synonyms and phrases. The </a:t>
            </a:r>
            <a:r>
              <a:rPr b="1" lang="en"/>
              <a:t>NBT</a:t>
            </a:r>
            <a:r>
              <a:rPr lang="en"/>
              <a:t> applies CNN over word embeddings learned over a paraphrase database.</a:t>
            </a:r>
            <a:endParaRPr/>
          </a:p>
          <a:p>
            <a:pPr indent="204470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On the WoZ dataset, we find that GLAD significantly improves upon previous state-of-the- art performance by 3.7% on joint goal tracking accuracy and 5.5% on turn-level request tracking accuracy.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On the DSTC dataset, which evaluates using noisy ASR outputs instead of user utterances, GLAD improves upon previous state of the art performance by 1.1% on joint goal tracking accuracy and 1.0% on turn-level request tracking accuracy.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2f190d7bf_1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2f190d7bf_1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let us move to the second paper. "Learning to Map Context-Dependent Sentences to Executable Formal Queries".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paper concluded some research work on map context dependent sentences to executable formal queries, which is a area related to dialogue systems and semantic parsing.</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2f190d7bf_1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2f190d7bf_1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let us move the motivation of this paper. The background of the problem is that, meaning of the conversational utterance depends strongly on the history of the interaction.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Reasoning about how the meaning of an utterance depends on the history is critical to correctly respond to user requests.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And the picture shown here provides an illustration. Here you can see that every time the user provides additional conditions, the system will shrink the number of table so that the result will be more </a:t>
            </a:r>
            <a:r>
              <a:rPr lang="en"/>
              <a:t>desirable</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2f190d7bf_1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2f190d7bf_1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Therefore, the goal of this paper is to do some work on mapping </a:t>
            </a:r>
            <a:r>
              <a:rPr b="1" lang="en"/>
              <a:t>utterance</a:t>
            </a:r>
            <a:r>
              <a:rPr lang="en"/>
              <a:t> in interactions to formal executable queries.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paper propose a </a:t>
            </a:r>
            <a:r>
              <a:rPr b="1" lang="en"/>
              <a:t>encoder-decoder model</a:t>
            </a:r>
            <a:r>
              <a:rPr lang="en"/>
              <a:t> directly map utterance to executable queries, while considering the history of the interaction, including previous utterances and their generated queries.</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3706abad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3706abad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Many relevant work has been done in related areas before. Mapping sentence in isolation to SQL queries has been studied by using both </a:t>
            </a:r>
            <a:r>
              <a:rPr b="1" lang="en"/>
              <a:t>statistical parsing</a:t>
            </a:r>
            <a:r>
              <a:rPr lang="en"/>
              <a:t> and </a:t>
            </a:r>
            <a:r>
              <a:rPr b="1" lang="en"/>
              <a:t>sequence-to-sequence models</a:t>
            </a:r>
            <a:r>
              <a:rPr lang="en"/>
              <a:t>. </a:t>
            </a:r>
            <a:endParaRPr/>
          </a:p>
          <a:p>
            <a:pPr indent="0" lvl="0" marL="0" rtl="0" algn="l">
              <a:lnSpc>
                <a:spcPct val="115000"/>
              </a:lnSpc>
              <a:spcBef>
                <a:spcPts val="0"/>
              </a:spcBef>
              <a:spcAft>
                <a:spcPts val="0"/>
              </a:spcAft>
              <a:buNone/>
            </a:pPr>
            <a:r>
              <a:rPr lang="en"/>
              <a:t>And context-dependent language understanding was also studied for dialogue systems. And encoder-decoder methods were applied to dialogue systems.</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The idea or model proposed in this paper is based on the </a:t>
            </a:r>
            <a:r>
              <a:rPr b="1" lang="en"/>
              <a:t>RNN framework with attention</a:t>
            </a:r>
            <a:r>
              <a:rPr lang="en"/>
              <a:t>. And the model is modified to reason about context from the interaction history, namely </a:t>
            </a:r>
            <a:r>
              <a:rPr b="1" lang="en"/>
              <a:t>attending over previous utterances</a:t>
            </a:r>
            <a:r>
              <a:rPr lang="en"/>
              <a:t>, </a:t>
            </a:r>
            <a:r>
              <a:rPr b="1" lang="en"/>
              <a:t>adding a turn-level recurrent encoder that updates after each turn</a:t>
            </a:r>
            <a:r>
              <a:rPr lang="en"/>
              <a:t>, and </a:t>
            </a:r>
            <a:r>
              <a:rPr b="1" lang="en"/>
              <a:t>adding a mechanism to copy segments of queries from previous utterances</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3706abad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3706abad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let us have a look at the model proposed on this paper. And this picture is an overview of the model.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Currently, the model is processing "Which one arrives at 7 p.m. ?" The previous </a:t>
            </a:r>
            <a:r>
              <a:rPr b="1" lang="en"/>
              <a:t>discourse state</a:t>
            </a:r>
            <a:r>
              <a:rPr lang="en"/>
              <a:t> h2I is used to encode the current utterance x3.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Query segments from the previous queries are encoded into vector representation.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each generation step, the decoder attends over the previous and current utterance, and a probability distribution is computed over SQL tokens and query segments. Here, segment is "select"</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3706abad0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43706abad0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Firstly, as mentioned above, let’s begin with the encoder-decoder module to look at the model. In the model, an </a:t>
            </a:r>
            <a:r>
              <a:rPr b="1" lang="en"/>
              <a:t>encoder</a:t>
            </a:r>
            <a:r>
              <a:rPr lang="en"/>
              <a:t> is used to process the user utterance and the </a:t>
            </a:r>
            <a:r>
              <a:rPr b="1" lang="en"/>
              <a:t>decoder</a:t>
            </a:r>
            <a:r>
              <a:rPr lang="en"/>
              <a:t> is used to generate the output query token by token.</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The encoder compute a hidden state for each token using a </a:t>
            </a:r>
            <a:r>
              <a:rPr b="1" lang="en"/>
              <a:t>bi-directional LSTM</a:t>
            </a:r>
            <a:r>
              <a:rPr lang="en"/>
              <a:t>. And the decoder is also based on the LSTM network.</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3706abad0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3706abad0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let us look at the mechanism that is used to modify the model.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The first one is adding a turn-level recurrent encoder that updates each turn.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a:t>
            </a:r>
            <a:r>
              <a:rPr b="1" lang="en"/>
              <a:t>account for the influence</a:t>
            </a:r>
            <a:r>
              <a:rPr lang="en"/>
              <a:t> of the </a:t>
            </a:r>
            <a:r>
              <a:rPr b="1" lang="en"/>
              <a:t>interaction history</a:t>
            </a:r>
            <a:r>
              <a:rPr lang="en"/>
              <a:t> on </a:t>
            </a:r>
            <a:r>
              <a:rPr b="1" lang="en"/>
              <a:t>utterance encoding</a:t>
            </a:r>
            <a:r>
              <a:rPr lang="en"/>
              <a:t>, we maintain a </a:t>
            </a:r>
            <a:r>
              <a:rPr b="1" lang="en"/>
              <a:t>discourse state</a:t>
            </a:r>
            <a:r>
              <a:rPr lang="en"/>
              <a:t> encoding computed with a turn-level recurrence, and use it during utterance encoding.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state is maintained and updated over the entire interaction.</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43706abad0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43706abad0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And the second one is to copy </a:t>
            </a:r>
            <a:r>
              <a:rPr b="1" lang="en"/>
              <a:t>segments of queries</a:t>
            </a:r>
            <a:r>
              <a:rPr lang="en"/>
              <a:t> from previous utterances.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discourse state and attention over previous utterances allow the model to consider the interaction history when generating queries.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However</a:t>
            </a:r>
            <a:r>
              <a:rPr lang="en"/>
              <a:t>, we observe that context-dependent reasoning often requires </a:t>
            </a:r>
            <a:r>
              <a:rPr b="1" lang="en"/>
              <a:t>generating sequences</a:t>
            </a:r>
            <a:r>
              <a:rPr lang="en"/>
              <a:t> that were generated in previous turns.</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30b04f99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30b04f99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picture shows how segments (which are underlined) extracted from previous utterances are </a:t>
            </a:r>
            <a:r>
              <a:rPr b="1" lang="en"/>
              <a:t>predominant</a:t>
            </a:r>
            <a:r>
              <a:rPr lang="en"/>
              <a:t> in later queries.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take advantage of what was previously generated, we add copying of complete segments from previous queries by expanding the set of outputs at each generation step.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mechanism explicitly models references, reduces the number of steps required to generate queries, and provides an interpretable view of what parts of a query originate in context.</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3aaba24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3aaba24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abilities to solve various kinds of problems, the dialogue system could support a broad range of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figure shows a conversation with the original </a:t>
            </a:r>
            <a:r>
              <a:rPr b="1" lang="en"/>
              <a:t>GUS</a:t>
            </a:r>
            <a:r>
              <a:rPr lang="en"/>
              <a:t> system, which a frame-driven dialog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modern task-based dialog systems are based on a </a:t>
            </a:r>
            <a:r>
              <a:rPr b="1" lang="en"/>
              <a:t>domain ontology</a:t>
            </a:r>
            <a:r>
              <a:rPr lang="en"/>
              <a:t>, which is a knowledge structure representing </a:t>
            </a:r>
            <a:r>
              <a:rPr b="1" lang="en"/>
              <a:t>the kinds of intentions</a:t>
            </a:r>
            <a:r>
              <a:rPr lang="en"/>
              <a:t> the system can extract from user sentences.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ontology defines one or more frames, each with a collection of slots, and a </a:t>
            </a:r>
            <a:r>
              <a:rPr b="1" lang="en"/>
              <a:t>slot</a:t>
            </a:r>
            <a:r>
              <a:rPr lang="en">
                <a:solidFill>
                  <a:srgbClr val="0000FF"/>
                </a:solidFill>
              </a:rPr>
              <a:t> </a:t>
            </a:r>
            <a:r>
              <a:rPr lang="en"/>
              <a:t>defines the values that each slot can take.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set of slots in a GUS-style frame specifies what the system needs to know, and the </a:t>
            </a:r>
            <a:r>
              <a:rPr b="1" lang="en"/>
              <a:t>filler</a:t>
            </a:r>
            <a:r>
              <a:rPr lang="en"/>
              <a:t> of each slot is constrained to values of a particular </a:t>
            </a:r>
            <a:r>
              <a:rPr b="1" lang="en"/>
              <a:t>semantic type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travel domain, for example, a slot might be of type city (hence take on values like </a:t>
            </a:r>
            <a:r>
              <a:rPr i="1" lang="en"/>
              <a:t>San Francisco</a:t>
            </a:r>
            <a:r>
              <a:rPr lang="en"/>
              <a:t>, or </a:t>
            </a:r>
            <a:r>
              <a:rPr i="1" lang="en"/>
              <a:t>Hong Kong</a:t>
            </a:r>
            <a:r>
              <a:rPr lang="en"/>
              <a:t>) or of type date, airline, or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picture introduces the types used in the GUS system.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3706abad0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3706abad0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And next, I will go through the model to show how it works.</a:t>
            </a:r>
            <a:endParaRPr/>
          </a:p>
          <a:p>
            <a:pPr indent="2044700" lvl="0" marL="0" rtl="0" algn="l">
              <a:lnSpc>
                <a:spcPct val="115000"/>
              </a:lnSpc>
              <a:spcBef>
                <a:spcPts val="0"/>
              </a:spcBef>
              <a:spcAft>
                <a:spcPts val="0"/>
              </a:spcAft>
              <a:buNone/>
            </a:pPr>
            <a:r>
              <a:rPr lang="en"/>
              <a:t> </a:t>
            </a:r>
            <a:endParaRPr/>
          </a:p>
          <a:p>
            <a:pPr indent="0" lvl="0" marL="0" rtl="0" algn="l">
              <a:spcBef>
                <a:spcPts val="0"/>
              </a:spcBef>
              <a:spcAft>
                <a:spcPts val="0"/>
              </a:spcAft>
              <a:buNone/>
            </a:pPr>
            <a:r>
              <a:rPr lang="en" sz="1050"/>
              <a:t>An interaction starts with the user providing the first utterance “Show me flights from Seattle to Boston next Monday”. Then it is input into the encoder to be encoded and the discourse state is calculated by the turn-level encoder</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3706abad0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3706abad0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Then the query is generated by the decoder, and the set of SQL segments is created.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user then provides the next utterance or concludes the interaction.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43706abad0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3706abad0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t>The next user utterance is then encoded using the previous discourse state.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3706abad0_3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3706abad0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Then the current discourse state is computed.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query is generated using the set of previous query segments, which is generated by the Query Segment Copying mechanism.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model has no access to future utterances.</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3a1077a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3a1077a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Then the current discourse state is computed.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query is generated using the set of previous query segments, which is generated by the Query Segment Copying mechanism.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model has no access to future utterances.</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3706abad0_3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3706abad0_3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Here comes the experiment results of the model.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Four kinds of systems are chosen to be evaluated.</a:t>
            </a:r>
            <a:endParaRPr/>
          </a:p>
          <a:p>
            <a:pPr indent="0" lvl="0" marL="0" rtl="0" algn="l">
              <a:lnSpc>
                <a:spcPct val="115000"/>
              </a:lnSpc>
              <a:spcBef>
                <a:spcPts val="0"/>
              </a:spcBef>
              <a:spcAft>
                <a:spcPts val="0"/>
              </a:spcAft>
              <a:buNone/>
            </a:pPr>
            <a:r>
              <a:rPr lang="en"/>
              <a:t>The first one is seq2seq baseline encoder-decoder model.</a:t>
            </a:r>
            <a:endParaRPr/>
          </a:p>
          <a:p>
            <a:pPr indent="0" lvl="0" marL="0" rtl="0" algn="l">
              <a:lnSpc>
                <a:spcPct val="115000"/>
              </a:lnSpc>
              <a:spcBef>
                <a:spcPts val="0"/>
              </a:spcBef>
              <a:spcAft>
                <a:spcPts val="0"/>
              </a:spcAft>
              <a:buNone/>
            </a:pPr>
            <a:r>
              <a:rPr lang="en"/>
              <a:t>The second one is encoder-decoder with attention on current and previous utterances.</a:t>
            </a:r>
            <a:endParaRPr/>
          </a:p>
          <a:p>
            <a:pPr indent="0" lvl="0" marL="0" rtl="0" algn="l">
              <a:lnSpc>
                <a:spcPct val="115000"/>
              </a:lnSpc>
              <a:spcBef>
                <a:spcPts val="0"/>
              </a:spcBef>
              <a:spcAft>
                <a:spcPts val="0"/>
              </a:spcAft>
              <a:buNone/>
            </a:pPr>
            <a:r>
              <a:rPr lang="en"/>
              <a:t>The third one is full model with complete approach including segment copying but without attention on previous utterances.</a:t>
            </a:r>
            <a:endParaRPr/>
          </a:p>
          <a:p>
            <a:pPr indent="0" lvl="0" marL="0" rtl="0" algn="l">
              <a:lnSpc>
                <a:spcPct val="115000"/>
              </a:lnSpc>
              <a:spcBef>
                <a:spcPts val="0"/>
              </a:spcBef>
              <a:spcAft>
                <a:spcPts val="0"/>
              </a:spcAft>
              <a:buNone/>
            </a:pPr>
            <a:r>
              <a:rPr lang="en"/>
              <a:t>The fourth one is also a full model evaluated with predicted and gold previous queries.</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Results show that </a:t>
            </a:r>
            <a:r>
              <a:rPr b="1" lang="en"/>
              <a:t>attending on recent history</a:t>
            </a:r>
            <a:r>
              <a:rPr lang="en"/>
              <a:t> significantly increases performance.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best performance is achieved by the full model evaluated by predicted and gold previous queries. And Error propagation contributes about 3% performance drop.</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42f699c69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42f699c69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let us move to the third paper. “Sequicity: Simplifying Task-oriented Dialogue Systems with Single Sequence-to-Sequence Architectures”</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This paper concluded some research work on proposing a </a:t>
            </a:r>
            <a:r>
              <a:rPr b="1" lang="en"/>
              <a:t>seq2seq framework</a:t>
            </a: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 key contribution is that they design text spans named </a:t>
            </a:r>
            <a:r>
              <a:rPr b="1" lang="en"/>
              <a:t>belief spans</a:t>
            </a:r>
            <a:r>
              <a:rPr lang="en"/>
              <a:t> to track dialogue believes, allowing task-oriented dialogue systems to be modeled in a seq2seq way. Based on this, they propose </a:t>
            </a:r>
            <a:r>
              <a:rPr b="1" lang="en"/>
              <a:t>a simplistic Two Stage CopyNet instantiation</a:t>
            </a:r>
            <a:r>
              <a:rPr lang="en"/>
              <a:t> which demonstrates good scalability: significantly reducing model complexity in terms of number of parameters and training time by an order of magnitude.</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42f699c69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42f699c69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let’s move to the motivation of this paper. The background is that existing solutions to task-oriented dialogue systems follow pipeline designs which introduce architectural complexity and fragility.</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Therefore, in this paper, the authors propose to develop a framework, named Sequicity, which decomposes the task-oriented dialogue problem into the generation of </a:t>
            </a:r>
            <a:r>
              <a:rPr b="1" lang="en"/>
              <a:t>bspans</a:t>
            </a:r>
            <a:r>
              <a:rPr lang="en"/>
              <a:t> and</a:t>
            </a:r>
            <a:r>
              <a:rPr b="1" lang="en"/>
              <a:t> machine responses</a:t>
            </a:r>
            <a:r>
              <a:rPr lang="en"/>
              <a:t>, converting this problem into a sequence optimization problem.</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2f699c69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42f699c69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Previous related work has been done in this area before. Historically, task-oriented dialog systems have been built as pipelines of separately trained modules:</a:t>
            </a:r>
            <a:endParaRPr/>
          </a:p>
          <a:p>
            <a:pPr indent="0" lvl="0" marL="0" rtl="0" algn="l">
              <a:lnSpc>
                <a:spcPct val="115000"/>
              </a:lnSpc>
              <a:spcBef>
                <a:spcPts val="0"/>
              </a:spcBef>
              <a:spcAft>
                <a:spcPts val="0"/>
              </a:spcAft>
              <a:buNone/>
            </a:pPr>
            <a:r>
              <a:rPr lang="en"/>
              <a:t>1) a user intent classifier                      	2) a belief tracker</a:t>
            </a:r>
            <a:endParaRPr/>
          </a:p>
          <a:p>
            <a:pPr indent="0" lvl="0" marL="0" rtl="0" algn="l">
              <a:lnSpc>
                <a:spcPct val="115000"/>
              </a:lnSpc>
              <a:spcBef>
                <a:spcPts val="0"/>
              </a:spcBef>
              <a:spcAft>
                <a:spcPts val="0"/>
              </a:spcAft>
              <a:buNone/>
            </a:pPr>
            <a:r>
              <a:rPr lang="en"/>
              <a:t>3) a dialogue policy maker            	   	4) response generator</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And in this paper, a extendable framework based on a single sequence-to-sequence model which can be optimized with supervised or reinforcement learning.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42f699c69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42f699c69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So let us look at the brief span proposed in this paper. The core of belief tracking is keeping track of informable and requestable slot values when a dialogue progresses.</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In the era of pipeline-based methods, supervised classification is a straightforward solution.</a:t>
            </a:r>
            <a:endParaRPr/>
          </a:p>
          <a:p>
            <a:pPr indent="0" lvl="0" marL="0" rtl="0" algn="l">
              <a:lnSpc>
                <a:spcPct val="115000"/>
              </a:lnSpc>
              <a:spcBef>
                <a:spcPts val="0"/>
              </a:spcBef>
              <a:spcAft>
                <a:spcPts val="0"/>
              </a:spcAft>
              <a:buNone/>
            </a:pPr>
            <a:r>
              <a:rPr lang="en"/>
              <a:t>In contrast to the previous work, belief spans leverage the state-of-the-art neural seq2seq models to learn and dynamically generate them.</a:t>
            </a:r>
            <a:endParaRPr/>
          </a:p>
          <a:p>
            <a:pPr indent="20447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And a belief span has an information field (marked with &lt;Inf&gt;&lt;/Inf&gt;) to store values of informable slots since only values are important for knowledge base search.</a:t>
            </a:r>
            <a:endParaRPr/>
          </a:p>
          <a:p>
            <a:pPr indent="2044700" lvl="0" marL="0" rtl="0" algn="l">
              <a:lnSpc>
                <a:spcPct val="115000"/>
              </a:lnSpc>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3aaba242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3aaba242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picture shows an example of an interaction from the ATIS flight planning system.</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Based on the semantic parsing and dialogue system, the dialogue system could provide help for travelers.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Based on the </a:t>
            </a:r>
            <a:r>
              <a:rPr b="1" lang="en"/>
              <a:t>interaction history</a:t>
            </a:r>
            <a:r>
              <a:rPr lang="en"/>
              <a:t> and </a:t>
            </a:r>
            <a:r>
              <a:rPr b="1" lang="en"/>
              <a:t>current user utterance</a:t>
            </a:r>
            <a:r>
              <a:rPr lang="en"/>
              <a:t>, the system shrink the search range and give more precise solutions to travelers.</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42f699c696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42f699c696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picture is an overview of the Sequicity Framework.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left shows a sample dialogue; the right illustrates the Sequicity. Bt is employed only by the model, and not visible to users.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At turn t, given the user utterance Ut, we show an example of both span Dt and machine response Rt generation in the figure, where annotated slot values at each turn are decoded into spans.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B1 contains an information slot "Italian" because the user stated 'Italian food' in U1. During the second turn, the user adds an additional constraint 'cheap' resulting in two slot values in B2 information field.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the third turn, the user further asks for the restaurant's phone and address, which are stored in requested slots of B3.</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42f699c696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42f699c696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ere, the authors make a key observation and assumption here, which is at turn t, a system only needs to refer to Bt 1, Rt 1 and Ut to generate a new belief span Bt and machine response Rt, without appealing to knowing all past utterances.</a:t>
            </a:r>
            <a:endParaRPr/>
          </a:p>
          <a:p>
            <a:pPr indent="762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Such </a:t>
            </a:r>
            <a:r>
              <a:rPr b="1" lang="en"/>
              <a:t>Markov assumption</a:t>
            </a:r>
            <a:r>
              <a:rPr lang="en"/>
              <a:t> allows Sequicity to concatenate Bt</a:t>
            </a:r>
            <a:r>
              <a:rPr lang="en">
                <a:latin typeface="Times New Roman"/>
                <a:ea typeface="Times New Roman"/>
                <a:cs typeface="Times New Roman"/>
                <a:sym typeface="Times New Roman"/>
              </a:rPr>
              <a:t>−</a:t>
            </a:r>
            <a:r>
              <a:rPr lang="en"/>
              <a:t>1, Rt</a:t>
            </a:r>
            <a:r>
              <a:rPr lang="en">
                <a:latin typeface="Times New Roman"/>
                <a:ea typeface="Times New Roman"/>
                <a:cs typeface="Times New Roman"/>
                <a:sym typeface="Times New Roman"/>
              </a:rPr>
              <a:t>−</a:t>
            </a:r>
            <a:r>
              <a:rPr lang="en"/>
              <a:t>1 and Ut (denoted as Bt</a:t>
            </a:r>
            <a:r>
              <a:rPr lang="en">
                <a:latin typeface="Times New Roman"/>
                <a:ea typeface="Times New Roman"/>
                <a:cs typeface="Times New Roman"/>
                <a:sym typeface="Times New Roman"/>
              </a:rPr>
              <a:t>−</a:t>
            </a:r>
            <a:r>
              <a:rPr lang="en"/>
              <a:t>1 Rt</a:t>
            </a:r>
            <a:r>
              <a:rPr lang="en">
                <a:latin typeface="Times New Roman"/>
                <a:ea typeface="Times New Roman"/>
                <a:cs typeface="Times New Roman"/>
                <a:sym typeface="Times New Roman"/>
              </a:rPr>
              <a:t>−</a:t>
            </a:r>
            <a:r>
              <a:rPr lang="en"/>
              <a:t>1 Ut ) as a source sequence for seq2seq modeling, to generate Bt and Rt as target output sequences at each turn.</a:t>
            </a:r>
            <a:endParaRPr/>
          </a:p>
          <a:p>
            <a:pPr indent="762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In this way, Sequicity fulfills both task accomplishment and response generation in an unified seq2seq model.</a:t>
            </a:r>
            <a:endParaRPr/>
          </a:p>
          <a:p>
            <a:pPr indent="762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Note that, we process Bt and Rt separately, as the belief state Bt depends only on Bt 1 Rt 1 Ut , </a:t>
            </a:r>
            <a:r>
              <a:rPr b="1" lang="en"/>
              <a:t>while</a:t>
            </a:r>
            <a:r>
              <a:rPr lang="en"/>
              <a:t> the response Rt is additionally conditioned on Bt and the knowledge base search results (denoted as kt); that is, </a:t>
            </a:r>
            <a:r>
              <a:rPr b="1" lang="en"/>
              <a:t>Bt informs the Rt’s contents</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42f699c69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42f699c69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let’s look at how to instantiate the sequicity. We term our instantiated model a </a:t>
            </a:r>
            <a:r>
              <a:rPr i="1" lang="en"/>
              <a:t>Two Stage CopyNet </a:t>
            </a:r>
            <a:r>
              <a:rPr lang="en"/>
              <a:t>(</a:t>
            </a:r>
            <a:r>
              <a:rPr i="1" lang="en"/>
              <a:t>TSCP</a:t>
            </a:r>
            <a:r>
              <a:rPr lang="en"/>
              <a:t>)</a:t>
            </a:r>
            <a:endParaRPr/>
          </a:p>
          <a:p>
            <a:pPr indent="762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We denote the the first m0 tokens of target sequence Y are Bt and the rests are Rt</a:t>
            </a:r>
            <a:endParaRPr/>
          </a:p>
          <a:p>
            <a:pPr indent="762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The instantiated model choose to improve upon CopyNet as a new seq2seq model.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is a natural choice as we observe that target sequence generation often requires the copying of tokens from the input sequence.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From a probabilistic point of view, the traditional encoder–decoder structure learns a language model. To decode yj, we can employ a softmax to calculate the probability distribution over output space V and  then choose the token with the highest generation probability.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However, in our case, tokens in the target sequence Y might be exactly copied from the input X, such as a word of food style. These copied words need to be explicitly modeled. CopyNet is a natural fit here, as it enlarges the decoding output space from V to V and X . </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43aaba2429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43aaba2429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Sequicity, simply applying original CopyNet architecture is insufficient, since Bt and Rt have different distributions.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 here employ two separate RNN (GRU in our implementation) in decoder: one for Bt and the other for Rt.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the first decoding stage, we have a copy-attention mechanism on X to decode Bt; then calculate the generation probability through attending to X, as well as the </a:t>
            </a:r>
            <a:r>
              <a:rPr b="1" lang="en"/>
              <a:t>copy probability</a:t>
            </a:r>
            <a:r>
              <a:rPr lang="en"/>
              <a:t> for each word v belong to X.</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the second decoding stage (i.e., decoding Rt), we apply the last hidden state of Bt as the initial hidden state of the Rt GRU. However, as we need to explicitly model the dependency on Bt, we have copy-attention mechanism on Bt instead of on X: treating all tokens of Bt as the candidate for copying and attention.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42f699c696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42f699c696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Traditional belief trackers are built as a multiclass classifier, which models each individual slot and its corresponding values, introducing considerable model complexities. This is especially severe in datasets with a large number of slots and values. In contrast, Sequicity reduces such a complex classifier to a language model.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compare the model complexities of two approaches, we empirically measure model size. We here selectively present TSCP, NDM and its separately trained belief tracker.</a:t>
            </a:r>
            <a:endParaRPr/>
          </a:p>
          <a:p>
            <a:pPr indent="7620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NMD adopts pipeline designs with a belief tracker component depending on delexicalization.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 belief tracker builds a complex multi-class classifier for each slot which can suffer from high complexity, especially when the number of slots and their values grow.</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en"/>
              <a:t>As shown in Figure, TSCP has a magnitude less number of parameters than NDM and its model size is much less sensitive to distinct slot values increasing. It is because TSCP is a seq2seq language model which has an approximate linear complexity to vocabulary size.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42f190d7bf_1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42f190d7bf_1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fourth paper presented today is “</a:t>
            </a:r>
            <a:r>
              <a:rPr b="1" lang="en" u="sng">
                <a:solidFill>
                  <a:schemeClr val="hlink"/>
                </a:solidFill>
                <a:hlinkClick r:id="rId2"/>
              </a:rPr>
              <a:t>End-to-End Learning of Task-Oriented Dialogs</a:t>
            </a:r>
            <a:r>
              <a:rPr lang="en"/>
              <a:t>”. In this paper, authors </a:t>
            </a:r>
            <a:r>
              <a:rPr b="1" lang="en"/>
              <a:t>address the limitations of</a:t>
            </a:r>
            <a:r>
              <a:rPr lang="en"/>
              <a:t> conventional pipeline design of task-oriented dialog systems and propose end-to-end learning solutions.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42f699c69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42f699c69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motivation of this paper is to propose an </a:t>
            </a:r>
            <a:r>
              <a:rPr b="1" lang="en"/>
              <a:t>end-to-end model</a:t>
            </a:r>
            <a:r>
              <a:rPr lang="en"/>
              <a:t> to address the limitations of </a:t>
            </a:r>
            <a:r>
              <a:rPr b="1" lang="en"/>
              <a:t>pipeline dialog systems</a:t>
            </a:r>
            <a:r>
              <a:rPr lang="en"/>
              <a:t> and </a:t>
            </a:r>
            <a:r>
              <a:rPr b="1" lang="en"/>
              <a:t>learning solutions</a:t>
            </a:r>
            <a:r>
              <a:rPr lang="en"/>
              <a: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Some of the limitations are:</a:t>
            </a:r>
            <a:endParaRPr/>
          </a:p>
          <a:p>
            <a:pPr indent="0" lvl="0" marL="0" rtl="0" algn="l">
              <a:lnSpc>
                <a:spcPct val="115000"/>
              </a:lnSpc>
              <a:spcBef>
                <a:spcPts val="0"/>
              </a:spcBef>
              <a:spcAft>
                <a:spcPts val="0"/>
              </a:spcAft>
              <a:buNone/>
            </a:pPr>
            <a:r>
              <a:t/>
            </a:r>
            <a:endParaRPr/>
          </a:p>
          <a:p>
            <a:pPr indent="-298450" lvl="0" marL="457200" rtl="0" algn="l">
              <a:lnSpc>
                <a:spcPct val="115000"/>
              </a:lnSpc>
              <a:spcBef>
                <a:spcPts val="0"/>
              </a:spcBef>
              <a:spcAft>
                <a:spcPts val="0"/>
              </a:spcAft>
              <a:buClr>
                <a:srgbClr val="1A1A1A"/>
              </a:buClr>
              <a:buSzPts val="1100"/>
              <a:buFont typeface="Proxima Nova"/>
              <a:buChar char="●"/>
            </a:pPr>
            <a:r>
              <a:rPr b="1" lang="en">
                <a:solidFill>
                  <a:srgbClr val="1A1A1A"/>
                </a:solidFill>
                <a:latin typeface="Proxima Nova"/>
                <a:ea typeface="Proxima Nova"/>
                <a:cs typeface="Proxima Nova"/>
                <a:sym typeface="Proxima Nova"/>
              </a:rPr>
              <a:t>Credit assignment</a:t>
            </a:r>
            <a:r>
              <a:rPr lang="en">
                <a:solidFill>
                  <a:srgbClr val="1A1A1A"/>
                </a:solidFill>
                <a:latin typeface="Proxima Nova"/>
                <a:ea typeface="Proxima Nova"/>
                <a:cs typeface="Proxima Nova"/>
                <a:sym typeface="Proxima Nova"/>
              </a:rPr>
              <a:t> can be challenging, as errors made in upper stream modules may propagate and be amplified in downstream components. </a:t>
            </a:r>
            <a:endParaRPr>
              <a:solidFill>
                <a:srgbClr val="1A1A1A"/>
              </a:solidFill>
              <a:latin typeface="Proxima Nova"/>
              <a:ea typeface="Proxima Nova"/>
              <a:cs typeface="Proxima Nova"/>
              <a:sym typeface="Proxima Nova"/>
            </a:endParaRPr>
          </a:p>
          <a:p>
            <a:pPr indent="-298450" lvl="0" marL="457200" rtl="0" algn="l">
              <a:lnSpc>
                <a:spcPct val="115000"/>
              </a:lnSpc>
              <a:spcBef>
                <a:spcPts val="0"/>
              </a:spcBef>
              <a:spcAft>
                <a:spcPts val="0"/>
              </a:spcAft>
              <a:buClr>
                <a:srgbClr val="1A1A1A"/>
              </a:buClr>
              <a:buSzPts val="1100"/>
              <a:buFont typeface="Proxima Nova"/>
              <a:buChar char="●"/>
            </a:pPr>
            <a:r>
              <a:rPr b="1" lang="en">
                <a:solidFill>
                  <a:srgbClr val="1A1A1A"/>
                </a:solidFill>
                <a:latin typeface="Proxima Nova"/>
                <a:ea typeface="Proxima Nova"/>
                <a:cs typeface="Proxima Nova"/>
                <a:sym typeface="Proxima Nova"/>
              </a:rPr>
              <a:t>Each component in the pipeline is ideally re-trained as preceding components are updated</a:t>
            </a:r>
            <a:r>
              <a:rPr lang="en">
                <a:solidFill>
                  <a:srgbClr val="1A1A1A"/>
                </a:solidFill>
                <a:latin typeface="Proxima Nova"/>
                <a:ea typeface="Proxima Nova"/>
                <a:cs typeface="Proxima Nova"/>
                <a:sym typeface="Proxima Nova"/>
              </a:rPr>
              <a:t>, so that we have inputs similar to the training examples at run-time.</a:t>
            </a:r>
            <a:endParaRPr/>
          </a:p>
          <a:p>
            <a:pPr indent="0" lvl="0" marL="0" rtl="0" algn="l">
              <a:lnSpc>
                <a:spcPct val="115000"/>
              </a:lnSpc>
              <a:spcBef>
                <a:spcPts val="160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42f699c696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42f699c696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So, this paper</a:t>
            </a:r>
            <a:r>
              <a:rPr lang="en"/>
              <a:t> proposed to design neural network based dialog system that is able to </a:t>
            </a:r>
            <a:r>
              <a:rPr b="1" lang="en"/>
              <a:t>robustly track dialog state</a:t>
            </a:r>
            <a:r>
              <a:rPr lang="en"/>
              <a:t>, </a:t>
            </a:r>
            <a:r>
              <a:rPr b="1" lang="en"/>
              <a:t>interface with knowledge bases,</a:t>
            </a:r>
            <a:r>
              <a:rPr lang="en"/>
              <a:t> and </a:t>
            </a:r>
            <a:r>
              <a:rPr b="1" lang="en"/>
              <a:t>incorporate structured query results</a:t>
            </a:r>
            <a:r>
              <a:rPr lang="en"/>
              <a:t> into system responses to successfully complete task-oriented dialog.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2f699c696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42f699c696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There are many previous work related to this area.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figure</a:t>
            </a:r>
            <a:r>
              <a:rPr lang="en">
                <a:solidFill>
                  <a:srgbClr val="00007F"/>
                </a:solidFill>
              </a:rPr>
              <a:t> shown on the slide </a:t>
            </a:r>
            <a:r>
              <a:rPr lang="en"/>
              <a:t>shows a </a:t>
            </a:r>
            <a:r>
              <a:rPr b="1" lang="en"/>
              <a:t>typical pipeline architecture</a:t>
            </a:r>
            <a:r>
              <a:rPr lang="en"/>
              <a:t> of task-oriented spoken dialog system. </a:t>
            </a:r>
            <a:endParaRPr/>
          </a:p>
          <a:p>
            <a:pPr indent="0" lvl="0" marL="0" rtl="0" algn="l">
              <a:lnSpc>
                <a:spcPct val="115000"/>
              </a:lnSpc>
              <a:spcBef>
                <a:spcPts val="0"/>
              </a:spcBef>
              <a:spcAft>
                <a:spcPts val="0"/>
              </a:spcAft>
              <a:buNone/>
            </a:pPr>
            <a:r>
              <a:rPr b="1" lang="en"/>
              <a:t>Transcriptions of user’s speech</a:t>
            </a:r>
            <a:r>
              <a:rPr lang="en"/>
              <a:t> are firstly passed to the SLU module, where the user’s intention and other key information are extracted.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This information is then formatted as the input to DST</a:t>
            </a:r>
            <a:r>
              <a:rPr lang="en"/>
              <a:t>, which maintains the current state of the dialog.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Outputs of DST</a:t>
            </a:r>
            <a:r>
              <a:rPr lang="en"/>
              <a:t> are passed to the dialog</a:t>
            </a:r>
            <a:r>
              <a:rPr b="1" lang="en"/>
              <a:t> policy module</a:t>
            </a:r>
            <a:r>
              <a:rPr lang="en"/>
              <a:t>, which produces a dialog act </a:t>
            </a:r>
            <a:r>
              <a:rPr b="1" lang="en"/>
              <a:t>based on</a:t>
            </a:r>
            <a:r>
              <a:rPr lang="en"/>
              <a:t> the facts or entities retrieved from external resources (such as a database or a knowledge base). </a:t>
            </a:r>
            <a:endParaRPr/>
          </a:p>
          <a:p>
            <a:pPr indent="0" lvl="0" marL="0" rtl="0" algn="l">
              <a:lnSpc>
                <a:spcPct val="115000"/>
              </a:lnSpc>
              <a:spcBef>
                <a:spcPts val="0"/>
              </a:spcBef>
              <a:spcAft>
                <a:spcPts val="0"/>
              </a:spcAft>
              <a:buNone/>
            </a:pPr>
            <a:r>
              <a:rPr b="1" lang="en"/>
              <a:t>The dialog act emitted by the dialog policy module</a:t>
            </a:r>
            <a:r>
              <a:rPr lang="en"/>
              <a:t> serves as the input to the NLG, through which a </a:t>
            </a:r>
            <a:r>
              <a:rPr b="1" lang="en"/>
              <a:t>natural language format</a:t>
            </a:r>
            <a:r>
              <a:rPr lang="en"/>
              <a:t> system response is generated.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this thesis work, the authors propose end-to-end solutions that focus on three core components of task-oriented dialog system: SLU, DST, and dialog policy.</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Conventional task-oriented dialog systems use a pipeline design by connecting the above core system components together. </a:t>
            </a:r>
            <a:endParaRPr/>
          </a:p>
          <a:p>
            <a:pPr indent="0" lvl="0" marL="0" rtl="0" algn="l">
              <a:lnSpc>
                <a:spcPct val="115000"/>
              </a:lnSpc>
              <a:spcBef>
                <a:spcPts val="0"/>
              </a:spcBef>
              <a:spcAft>
                <a:spcPts val="0"/>
              </a:spcAft>
              <a:buNone/>
            </a:pPr>
            <a:r>
              <a:rPr lang="en"/>
              <a:t>Such pipeline system design makes it hard to track source of errors and align system optimization targets. </a:t>
            </a:r>
            <a:endParaRPr/>
          </a:p>
          <a:p>
            <a:pPr indent="0" lvl="0" marL="0" rtl="0" algn="l">
              <a:lnSpc>
                <a:spcPct val="115000"/>
              </a:lnSpc>
              <a:spcBef>
                <a:spcPts val="0"/>
              </a:spcBef>
              <a:spcAft>
                <a:spcPts val="0"/>
              </a:spcAft>
              <a:buNone/>
            </a:pPr>
            <a:r>
              <a:rPr lang="en"/>
              <a:t>To solve these limitations, researchers have recently started exploring end-to-end solutions for task-oriented dialogs.</a:t>
            </a:r>
            <a:endParaRPr/>
          </a:p>
          <a:p>
            <a:pPr indent="7620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Wen et al. proposed an end-to-end trainable neural dialog model in 2017.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2f699c696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2f699c696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Based on the previous work, authors of this paper propose to build a dialog agent that should not only be able to </a:t>
            </a:r>
            <a:r>
              <a:rPr b="1" lang="en"/>
              <a:t>passively receive signals</a:t>
            </a:r>
            <a:r>
              <a:rPr lang="en"/>
              <a:t> from the environment (i.e. the user) and learn to act on it, but also to be able to </a:t>
            </a:r>
            <a:r>
              <a:rPr b="1" lang="en"/>
              <a:t>understand the dynamics of the environment</a:t>
            </a:r>
            <a:r>
              <a:rPr lang="en"/>
              <a:t> and predict the changes of the environment state.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figure</a:t>
            </a:r>
            <a:r>
              <a:rPr lang="en">
                <a:solidFill>
                  <a:srgbClr val="00007F"/>
                </a:solidFill>
              </a:rPr>
              <a:t> </a:t>
            </a:r>
            <a:r>
              <a:rPr lang="en"/>
              <a:t>shows the proposed learning framework for task-oriented dialog. The dialog agent interacts with user in </a:t>
            </a:r>
            <a:r>
              <a:rPr b="1" lang="en"/>
              <a:t>natural language format</a:t>
            </a:r>
            <a:r>
              <a:rPr lang="en"/>
              <a:t> and improves itself with the received user feedback.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dialog agent also learns to </a:t>
            </a:r>
            <a:r>
              <a:rPr b="1" lang="en"/>
              <a:t>interface with</a:t>
            </a:r>
            <a:r>
              <a:rPr lang="en"/>
              <a:t> external resources, such as a knowledge base or a database, so as to be able to provide responses to user that are based on the facts in the real world.</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Inside the dialog agent, the agent learns to </a:t>
            </a:r>
            <a:r>
              <a:rPr b="1" lang="en"/>
              <a:t>model the user dynamics</a:t>
            </a:r>
            <a:r>
              <a:rPr lang="en"/>
              <a:t> by </a:t>
            </a:r>
            <a:r>
              <a:rPr b="1" lang="en"/>
              <a:t>predicting their behaviors in conversations</a:t>
            </a:r>
            <a:r>
              <a:rPr lang="en"/>
              <a:t>. </a:t>
            </a:r>
            <a:endParaRPr/>
          </a:p>
          <a:p>
            <a:pPr indent="0" lvl="0" marL="0" rtl="0" algn="l">
              <a:lnSpc>
                <a:spcPct val="115000"/>
              </a:lnSpc>
              <a:spcBef>
                <a:spcPts val="0"/>
              </a:spcBef>
              <a:spcAft>
                <a:spcPts val="0"/>
              </a:spcAft>
              <a:buNone/>
            </a:pPr>
            <a:r>
              <a:rPr lang="en"/>
              <a:t>Such modeled user or simulated user in the agent’s mind </a:t>
            </a:r>
            <a:r>
              <a:rPr b="1" lang="en"/>
              <a:t>can help</a:t>
            </a:r>
            <a:r>
              <a:rPr lang="en"/>
              <a:t> the agent to simulate dialogs that mimic the conversations between the agent and a real user.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By “imagining” such conversations and learning from it, the agent can potentially learn more effectively and reduce the number of learning cycles with real users.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2f190d7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2f190d7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Based on the power of dialogue system research, many applications come out.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Generally speaking, there are</a:t>
            </a:r>
            <a:r>
              <a:rPr b="1" lang="en"/>
              <a:t> two kinds of applications</a:t>
            </a:r>
            <a:r>
              <a:rPr lang="en"/>
              <a:t>, namely </a:t>
            </a:r>
            <a:r>
              <a:rPr b="1" lang="en"/>
              <a:t>task-oriented applications</a:t>
            </a:r>
            <a:r>
              <a:rPr lang="en"/>
              <a:t> and </a:t>
            </a:r>
            <a:r>
              <a:rPr b="1" lang="en"/>
              <a:t>non-task-oriented applications</a:t>
            </a:r>
            <a:r>
              <a:rPr lang="en"/>
              <a:t>.</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For task-oriented applications, they can only handle </a:t>
            </a:r>
            <a:r>
              <a:rPr b="1" lang="en"/>
              <a:t>relatively simple</a:t>
            </a:r>
            <a:r>
              <a:rPr lang="en"/>
              <a:t> tasks, such as </a:t>
            </a:r>
            <a:r>
              <a:rPr b="1" lang="en"/>
              <a:t>reporting weather</a:t>
            </a:r>
            <a:r>
              <a:rPr lang="en"/>
              <a:t> and </a:t>
            </a:r>
            <a:r>
              <a:rPr b="1" lang="en"/>
              <a:t>requesting songs</a:t>
            </a: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Applications, such as Apple Siri, which is an intelligent assistant that offers a faster, easier way to get things done on your Apple devices.</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And for google home, it enables users </a:t>
            </a:r>
            <a:r>
              <a:rPr b="1" lang="en"/>
              <a:t>to speak voice commands</a:t>
            </a:r>
            <a:r>
              <a:rPr lang="en"/>
              <a:t> and provide support for home automation.</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For non-task-oriented applications, which is also called chat bot.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It is a computer program or an artificial intelligence which conducts a </a:t>
            </a:r>
            <a:r>
              <a:rPr lang="en" u="sng">
                <a:solidFill>
                  <a:schemeClr val="hlink"/>
                </a:solidFill>
                <a:hlinkClick r:id="rId2"/>
              </a:rPr>
              <a:t>conversation</a:t>
            </a:r>
            <a:r>
              <a:rPr lang="en"/>
              <a:t> with human smoothly via auditory or textual methods.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One of the application is Microsoft XiaoIce, arguably the most popular commercial social chatbot that has </a:t>
            </a:r>
            <a:r>
              <a:rPr b="1" lang="en"/>
              <a:t>attracted more than 660 million</a:t>
            </a:r>
            <a:r>
              <a:rPr lang="en"/>
              <a:t> users worldwide.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It can converse like a human with “full duplex voice sense”, which refers to the ability to communicate in both directions simultaneously, like a phone call. While user is speaking, system could predict what user gonna speak at the same time.</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42f699c696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42f699c696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figure shows the architecture of the proposed end-to-end task-oriented dialog system. They use a </a:t>
            </a:r>
            <a:r>
              <a:rPr b="1" lang="en"/>
              <a:t>hierarchical</a:t>
            </a:r>
            <a:r>
              <a:rPr lang="en"/>
              <a:t> LSTM to model a dialog with multiple turns.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lower level LSTM, which we refer to as the </a:t>
            </a:r>
            <a:r>
              <a:rPr b="1" lang="en"/>
              <a:t>utterance-level LSTM</a:t>
            </a:r>
            <a:r>
              <a:rPr lang="en"/>
              <a:t>, is used to encode the user utterance. The higher- level LSTM, which we refer to as the </a:t>
            </a:r>
            <a:r>
              <a:rPr b="1" lang="en"/>
              <a:t>dialog-level LSTM</a:t>
            </a:r>
            <a:r>
              <a:rPr lang="en"/>
              <a:t>, is used to model a dialog over a sequence of turns.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User input to the system in </a:t>
            </a:r>
            <a:r>
              <a:rPr b="1" lang="en"/>
              <a:t>natural language format</a:t>
            </a:r>
            <a:r>
              <a:rPr lang="en"/>
              <a:t> is encoded in a continuous vector form via the</a:t>
            </a:r>
            <a:r>
              <a:rPr b="1" lang="en"/>
              <a:t> utterance-level LSTM</a:t>
            </a:r>
            <a:r>
              <a:rPr lang="en"/>
              <a:t>. The LSTM outputs can be fed to SLU decoders such as an intent classifier and a slot filler. </a:t>
            </a:r>
            <a:endParaRPr/>
          </a:p>
          <a:p>
            <a:pPr indent="0" lvl="0" marL="0" rtl="0" algn="l">
              <a:lnSpc>
                <a:spcPct val="115000"/>
              </a:lnSpc>
              <a:spcBef>
                <a:spcPts val="0"/>
              </a:spcBef>
              <a:spcAft>
                <a:spcPts val="0"/>
              </a:spcAft>
              <a:buNone/>
            </a:pPr>
            <a:r>
              <a:rPr lang="en"/>
              <a:t>We may use such SLU module outputs as input to the state tracker. Alternatively, we may directly use the </a:t>
            </a:r>
            <a:r>
              <a:rPr b="1" lang="en"/>
              <a:t>continuous representation</a:t>
            </a:r>
            <a:r>
              <a:rPr lang="en"/>
              <a:t> of user’s utterance without passing it through a semantic decoder.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a:t>
            </a:r>
            <a:r>
              <a:rPr b="1" lang="en"/>
              <a:t>encoded user utterance</a:t>
            </a:r>
            <a:r>
              <a:rPr lang="en"/>
              <a:t>, together with the </a:t>
            </a:r>
            <a:r>
              <a:rPr b="1" lang="en"/>
              <a:t>encoding of the previous system turn</a:t>
            </a:r>
            <a:r>
              <a:rPr lang="en"/>
              <a:t>, is connected to the dialog-level LSTM.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State</a:t>
            </a:r>
            <a:r>
              <a:rPr lang="en"/>
              <a:t> of this dialog-level LSTM maintains a continuous representation of the dialog state.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Based on this state, the</a:t>
            </a:r>
            <a:r>
              <a:rPr b="1" lang="en"/>
              <a:t> belief tracker</a:t>
            </a:r>
            <a:r>
              <a:rPr lang="en"/>
              <a:t> generates a probability distribution over candidate values for each of the tracked goal slots.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A query command</a:t>
            </a:r>
            <a:r>
              <a:rPr lang="en"/>
              <a:t> can then be formulated with the belief tracking outputs and sent to a database to </a:t>
            </a:r>
            <a:r>
              <a:rPr b="1" lang="en"/>
              <a:t>retrieve requested information</a:t>
            </a: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Finally</a:t>
            </a:r>
            <a:r>
              <a:rPr lang="en"/>
              <a:t>, the system produces an action by combining information from the dialog state, the belief tracking outputs, and the encoding of the query results.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system dialog action, together with the belief tracking output and the query results, is used to generate the final </a:t>
            </a:r>
            <a:r>
              <a:rPr b="1" lang="en"/>
              <a:t>natural language system response</a:t>
            </a:r>
            <a:r>
              <a:rPr lang="en"/>
              <a:t> via a natural language generator.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All system components are connected via differentiable operations, and the entire system (SLU, DST, and policy) can thus be optimized end-to-end.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42f699c696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42f699c696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Therefore, for </a:t>
            </a:r>
            <a:r>
              <a:rPr lang="en">
                <a:solidFill>
                  <a:schemeClr val="dk1"/>
                </a:solidFill>
              </a:rPr>
              <a:t>Spoken Language Understanding (SLU) and Utterance Modeling part, a bidirectional LSTM reader is used to encode the user utterance. The outputs of this LSTM state is used for slot label prediction.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then </a:t>
            </a:r>
            <a:r>
              <a:rPr lang="en">
                <a:solidFill>
                  <a:srgbClr val="1A1A1A"/>
                </a:solidFill>
              </a:rPr>
              <a:t> weighted average of these LSTM state outputs is further used as the representation of the utterance for user intent prediction</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42f699c696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2f699c696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work model the dialogue using a hierarchical LSTM.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LSTM for SLU modules is extended by adding </a:t>
            </a:r>
            <a:r>
              <a:rPr b="1" lang="en"/>
              <a:t>a higher level LSTM</a:t>
            </a:r>
            <a:r>
              <a:rPr lang="en"/>
              <a:t> on top to </a:t>
            </a:r>
            <a:r>
              <a:rPr b="1" lang="en"/>
              <a:t>model dialog context over multiple turns</a:t>
            </a:r>
            <a:endParaRPr b="1"/>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solidFill>
                  <a:srgbClr val="1A1A1A"/>
                </a:solidFill>
              </a:rPr>
              <a:t>Lower level bidirectional LSTM</a:t>
            </a:r>
            <a:r>
              <a:rPr lang="en">
                <a:solidFill>
                  <a:srgbClr val="1A1A1A"/>
                </a:solidFill>
              </a:rPr>
              <a:t> encode natural language utterance</a:t>
            </a:r>
            <a:endParaRPr>
              <a:solidFill>
                <a:srgbClr val="1A1A1A"/>
              </a:solidFill>
            </a:endParaRPr>
          </a:p>
          <a:p>
            <a:pPr indent="0" lvl="0" marL="0" rtl="0" algn="l">
              <a:lnSpc>
                <a:spcPct val="115000"/>
              </a:lnSpc>
              <a:spcBef>
                <a:spcPts val="0"/>
              </a:spcBef>
              <a:spcAft>
                <a:spcPts val="0"/>
              </a:spcAft>
              <a:buNone/>
            </a:pPr>
            <a:r>
              <a:rPr b="1" lang="en">
                <a:solidFill>
                  <a:srgbClr val="1A1A1A"/>
                </a:solidFill>
              </a:rPr>
              <a:t>Upper level bidirectional LSTM</a:t>
            </a:r>
            <a:r>
              <a:rPr lang="en">
                <a:solidFill>
                  <a:srgbClr val="1A1A1A"/>
                </a:solidFill>
              </a:rPr>
              <a:t> models dialog context and produces a probability distribution over candidate values for each of the tracked goal slots</a:t>
            </a:r>
            <a:endParaRPr>
              <a:solidFill>
                <a:srgbClr val="1A1A1A"/>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42f190d7b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42f190d7b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Now let’s make a brief conclusion of today’s presentation.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Firstly, I introduce some basic concepts and motivation of the dialogue systems.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Then, I introduce the categories of the current dialogue systems and the research work in the dialogue system area.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Finally, I introduce four papers that cover the topics of Task-oriented dialogue systems, dialogue understanding and dialogue to query.</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Based on the preparation of this presentation, I propose to a do some research work in the area of the dialogue2sql.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42f190d7b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42f190d7b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discussion questions. The first one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one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third one is: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42f190d7b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42f190d7b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43aaba2429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43aaba2429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2bb02123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2bb02123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Here are some picture example of the applications.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Apple Siri, Google Home and Microsoft XiaoIce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2e7d0c40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2e7d0c40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Dialogue system seems to be a really amazing artificial intelligence technology. So, is it feasible to implement it? The answer is "Yes".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 development of big data and deep learning techniques, the goal of creating an automatic human computer conversation system, as our personal assistant or chat companion, is no longer an illusion.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one hand, nowadays we can easily access “big data” for conversations on the Web </a:t>
            </a:r>
            <a:r>
              <a:rPr b="1" lang="en"/>
              <a:t>and</a:t>
            </a:r>
            <a:r>
              <a:rPr lang="en"/>
              <a:t> the system might be able to learn how to respond and what to respond given (almost) any inputs, which greatly allows us to build data-driven, open-domain conversation systems between humans and computers.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other hand, deep learning techniques have been proven to be effective in </a:t>
            </a:r>
            <a:r>
              <a:rPr b="1" lang="en"/>
              <a:t>capturing complex patterns in big data</a:t>
            </a:r>
            <a:r>
              <a:rPr lang="en"/>
              <a:t> and have powered numerous research fields such as computer vision, natural language processing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combine the huge amount of data and the deep learning techniques, building a dialogue system is possible.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rgbClr val="EFEF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arxiv.org/abs/1805.09655" TargetMode="External"/><Relationship Id="rId4" Type="http://schemas.openxmlformats.org/officeDocument/2006/relationships/hyperlink" Target="https://arxiv.org/search/cs?searchtype=author&amp;query=Zhong%2C+V" TargetMode="External"/><Relationship Id="rId5" Type="http://schemas.openxmlformats.org/officeDocument/2006/relationships/hyperlink" Target="https://arxiv.org/search/cs?searchtype=author&amp;query=Xiong%2C+C" TargetMode="External"/><Relationship Id="rId6" Type="http://schemas.openxmlformats.org/officeDocument/2006/relationships/hyperlink" Target="https://arxiv.org/search/cs?searchtype=author&amp;query=Socher%2C+R" TargetMode="External"/><Relationship Id="rId7"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31.png"/><Relationship Id="rId7"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6.png"/><Relationship Id="rId7"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arxiv.org/abs/1804.06868" TargetMode="Externa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aclweb.org/anthology/P18-1133" TargetMode="Externa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7.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aclweb.org/anthology/N18-4010" TargetMode="Externa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mail.google.com/mail/u/0/#inbox/FMfcgxvzKkxvknQvHFsGfhqxhWllGdnM?projector=1&amp;messagePartId=0.1" TargetMode="External"/><Relationship Id="rId4" Type="http://schemas.openxmlformats.org/officeDocument/2006/relationships/hyperlink" Target="https://arxiv.org/pdf/1711.01731.pdf" TargetMode="External"/><Relationship Id="rId9" Type="http://schemas.openxmlformats.org/officeDocument/2006/relationships/hyperlink" Target="http://home.cse.ust.hk/~kxmo/materials/SurveyTaskDS.pdf" TargetMode="External"/><Relationship Id="rId5" Type="http://schemas.openxmlformats.org/officeDocument/2006/relationships/hyperlink" Target="https://arxiv.org/abs/1604.04562" TargetMode="External"/><Relationship Id="rId6" Type="http://schemas.openxmlformats.org/officeDocument/2006/relationships/hyperlink" Target="http://aclweb.org/anthology/N18-4010" TargetMode="External"/><Relationship Id="rId7" Type="http://schemas.openxmlformats.org/officeDocument/2006/relationships/hyperlink" Target="http://aclweb.org/anthology/P18-2033" TargetMode="External"/><Relationship Id="rId8" Type="http://schemas.openxmlformats.org/officeDocument/2006/relationships/hyperlink" Target="http://aclweb.org/anthology/P18-1133"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59.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Dialogue </a:t>
            </a:r>
            <a:r>
              <a:rPr lang="en">
                <a:solidFill>
                  <a:srgbClr val="000000"/>
                </a:solidFill>
              </a:rPr>
              <a:t>System</a:t>
            </a:r>
            <a:r>
              <a:rPr lang="en">
                <a:solidFill>
                  <a:srgbClr val="000000"/>
                </a:solidFill>
              </a:rPr>
              <a:t>s</a:t>
            </a:r>
            <a:endParaRPr>
              <a:solidFill>
                <a:srgbClr val="000000"/>
              </a:solidFill>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Suyi Li</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a:solidFill>
                  <a:srgbClr val="000000"/>
                </a:solidFill>
              </a:rPr>
              <a:t>Oct, 2018</a:t>
            </a:r>
            <a:endParaRPr>
              <a:solidFill>
                <a:srgbClr val="000000"/>
              </a:solidFill>
            </a:endParaRPr>
          </a:p>
        </p:txBody>
      </p:sp>
      <p:sp>
        <p:nvSpPr>
          <p:cNvPr id="61" name="Google Shape;61;p13"/>
          <p:cNvSpPr txBox="1"/>
          <p:nvPr/>
        </p:nvSpPr>
        <p:spPr>
          <a:xfrm>
            <a:off x="508825" y="845575"/>
            <a:ext cx="35064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Advanced NLP </a:t>
            </a:r>
            <a:endParaRPr sz="2800"/>
          </a:p>
        </p:txBody>
      </p:sp>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Categories of Dialogue Systems</a:t>
            </a:r>
            <a:endParaRPr b="1"/>
          </a:p>
        </p:txBody>
      </p:sp>
      <p:sp>
        <p:nvSpPr>
          <p:cNvPr id="136" name="Google Shape;136;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Task-oriented systems</a:t>
            </a:r>
            <a:endParaRPr>
              <a:solidFill>
                <a:srgbClr val="000000"/>
              </a:solidFill>
            </a:endParaRPr>
          </a:p>
          <a:p>
            <a:pPr indent="-342900" lvl="0" marL="914400" rtl="0" algn="l">
              <a:lnSpc>
                <a:spcPct val="114000"/>
              </a:lnSpc>
              <a:spcBef>
                <a:spcPts val="0"/>
              </a:spcBef>
              <a:spcAft>
                <a:spcPts val="0"/>
              </a:spcAft>
              <a:buClr>
                <a:srgbClr val="000000"/>
              </a:buClr>
              <a:buSzPts val="1800"/>
              <a:buAutoNum type="arabicParenR"/>
            </a:pPr>
            <a:r>
              <a:rPr lang="en">
                <a:solidFill>
                  <a:srgbClr val="000000"/>
                </a:solidFill>
              </a:rPr>
              <a:t>Focus on a limited domain</a:t>
            </a:r>
            <a:endParaRPr>
              <a:solidFill>
                <a:srgbClr val="000000"/>
              </a:solidFill>
            </a:endParaRPr>
          </a:p>
          <a:p>
            <a:pPr indent="-342900" lvl="0" marL="914400" rtl="0" algn="l">
              <a:lnSpc>
                <a:spcPct val="114000"/>
              </a:lnSpc>
              <a:spcBef>
                <a:spcPts val="0"/>
              </a:spcBef>
              <a:spcAft>
                <a:spcPts val="0"/>
              </a:spcAft>
              <a:buClr>
                <a:srgbClr val="000000"/>
              </a:buClr>
              <a:buSzPts val="1800"/>
              <a:buAutoNum type="arabicParenR"/>
            </a:pPr>
            <a:r>
              <a:rPr lang="en">
                <a:solidFill>
                  <a:srgbClr val="000000"/>
                </a:solidFill>
              </a:rPr>
              <a:t>Aim to assist the user to complete certain tasks (e.g. querying information, or taking actions)</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lang="en">
                <a:solidFill>
                  <a:srgbClr val="000000"/>
                </a:solidFill>
              </a:rPr>
              <a:t>Non-task-oriented systems (aka. chat bots)</a:t>
            </a:r>
            <a:endParaRPr>
              <a:solidFill>
                <a:srgbClr val="000000"/>
              </a:solidFill>
            </a:endParaRPr>
          </a:p>
          <a:p>
            <a:pPr indent="-342900" lvl="0" marL="914400" rtl="0" algn="l">
              <a:lnSpc>
                <a:spcPct val="114000"/>
              </a:lnSpc>
              <a:spcBef>
                <a:spcPts val="0"/>
              </a:spcBef>
              <a:spcAft>
                <a:spcPts val="0"/>
              </a:spcAft>
              <a:buClr>
                <a:srgbClr val="000000"/>
              </a:buClr>
              <a:buSzPts val="1800"/>
              <a:buAutoNum type="arabicParenR"/>
            </a:pPr>
            <a:r>
              <a:rPr lang="en">
                <a:solidFill>
                  <a:srgbClr val="000000"/>
                </a:solidFill>
              </a:rPr>
              <a:t>Focus on open domain conversation</a:t>
            </a:r>
            <a:endParaRPr>
              <a:solidFill>
                <a:srgbClr val="000000"/>
              </a:solidFill>
            </a:endParaRPr>
          </a:p>
          <a:p>
            <a:pPr indent="-342900" lvl="0" marL="914400" rtl="0" algn="l">
              <a:lnSpc>
                <a:spcPct val="114000"/>
              </a:lnSpc>
              <a:spcBef>
                <a:spcPts val="0"/>
              </a:spcBef>
              <a:spcAft>
                <a:spcPts val="0"/>
              </a:spcAft>
              <a:buClr>
                <a:srgbClr val="000000"/>
              </a:buClr>
              <a:buSzPts val="1800"/>
              <a:buAutoNum type="arabicParenR"/>
            </a:pPr>
            <a:r>
              <a:rPr lang="en">
                <a:solidFill>
                  <a:srgbClr val="000000"/>
                </a:solidFill>
              </a:rPr>
              <a:t>Usually interact with human to provide reasonable responses and entertainment</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137" name="Google Shape;13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Categories of Dialogue Systems</a:t>
            </a:r>
            <a:endParaRPr b="1"/>
          </a:p>
        </p:txBody>
      </p:sp>
      <p:sp>
        <p:nvSpPr>
          <p:cNvPr id="143" name="Google Shape;14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Task-oriented systems</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pic>
        <p:nvPicPr>
          <p:cNvPr id="144" name="Google Shape;144;p23"/>
          <p:cNvPicPr preferRelativeResize="0"/>
          <p:nvPr/>
        </p:nvPicPr>
        <p:blipFill>
          <a:blip r:embed="rId3">
            <a:alphaModFix/>
          </a:blip>
          <a:stretch>
            <a:fillRect/>
          </a:stretch>
        </p:blipFill>
        <p:spPr>
          <a:xfrm>
            <a:off x="165775" y="1954102"/>
            <a:ext cx="4206701" cy="1817400"/>
          </a:xfrm>
          <a:prstGeom prst="rect">
            <a:avLst/>
          </a:prstGeom>
          <a:noFill/>
          <a:ln>
            <a:noFill/>
          </a:ln>
        </p:spPr>
      </p:pic>
      <p:cxnSp>
        <p:nvCxnSpPr>
          <p:cNvPr id="145" name="Google Shape;145;p23"/>
          <p:cNvCxnSpPr/>
          <p:nvPr/>
        </p:nvCxnSpPr>
        <p:spPr>
          <a:xfrm flipH="1" rot="10800000">
            <a:off x="4572000" y="2982288"/>
            <a:ext cx="914400" cy="4200"/>
          </a:xfrm>
          <a:prstGeom prst="straightConnector1">
            <a:avLst/>
          </a:prstGeom>
          <a:noFill/>
          <a:ln cap="flat" cmpd="sng" w="28575">
            <a:solidFill>
              <a:schemeClr val="dk2"/>
            </a:solidFill>
            <a:prstDash val="solid"/>
            <a:round/>
            <a:headEnd len="med" w="med" type="none"/>
            <a:tailEnd len="med" w="med" type="triangle"/>
          </a:ln>
        </p:spPr>
      </p:cxnSp>
      <p:sp>
        <p:nvSpPr>
          <p:cNvPr id="146" name="Google Shape;146;p23"/>
          <p:cNvSpPr txBox="1"/>
          <p:nvPr/>
        </p:nvSpPr>
        <p:spPr>
          <a:xfrm>
            <a:off x="333850" y="4148575"/>
            <a:ext cx="35508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Traditional Pipeline for Task-oriented Systems</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From [Chen et al., 2018]</a:t>
            </a:r>
            <a:endParaRPr sz="1200">
              <a:latin typeface="Proxima Nova"/>
              <a:ea typeface="Proxima Nova"/>
              <a:cs typeface="Proxima Nova"/>
              <a:sym typeface="Proxima Nova"/>
            </a:endParaRPr>
          </a:p>
          <a:p>
            <a:pPr indent="0" lvl="0" marL="0" rtl="0" algn="ctr">
              <a:spcBef>
                <a:spcPts val="0"/>
              </a:spcBef>
              <a:spcAft>
                <a:spcPts val="0"/>
              </a:spcAft>
              <a:buNone/>
            </a:pPr>
            <a:r>
              <a:t/>
            </a:r>
            <a:endParaRPr sz="1200">
              <a:latin typeface="Proxima Nova"/>
              <a:ea typeface="Proxima Nova"/>
              <a:cs typeface="Proxima Nova"/>
              <a:sym typeface="Proxima Nova"/>
            </a:endParaRPr>
          </a:p>
        </p:txBody>
      </p:sp>
      <p:sp>
        <p:nvSpPr>
          <p:cNvPr id="147" name="Google Shape;147;p23"/>
          <p:cNvSpPr txBox="1"/>
          <p:nvPr/>
        </p:nvSpPr>
        <p:spPr>
          <a:xfrm>
            <a:off x="5290713" y="4148575"/>
            <a:ext cx="35508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An Illustration of the Encoder-Decoder Model</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From </a:t>
            </a:r>
            <a:r>
              <a:rPr lang="en" sz="1200">
                <a:latin typeface="Proxima Nova"/>
                <a:ea typeface="Proxima Nova"/>
                <a:cs typeface="Proxima Nova"/>
                <a:sym typeface="Proxima Nova"/>
              </a:rPr>
              <a:t>[Chen et al., 2018]</a:t>
            </a:r>
            <a:endParaRPr sz="1200">
              <a:latin typeface="Proxima Nova"/>
              <a:ea typeface="Proxima Nova"/>
              <a:cs typeface="Proxima Nova"/>
              <a:sym typeface="Proxima Nova"/>
            </a:endParaRPr>
          </a:p>
        </p:txBody>
      </p:sp>
      <p:sp>
        <p:nvSpPr>
          <p:cNvPr id="148" name="Google Shape;14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3"/>
          <p:cNvPicPr preferRelativeResize="0"/>
          <p:nvPr/>
        </p:nvPicPr>
        <p:blipFill>
          <a:blip r:embed="rId4">
            <a:alphaModFix/>
          </a:blip>
          <a:stretch>
            <a:fillRect/>
          </a:stretch>
        </p:blipFill>
        <p:spPr>
          <a:xfrm>
            <a:off x="5539296" y="1473100"/>
            <a:ext cx="3053649" cy="2657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Categories of Dialogue Systems</a:t>
            </a:r>
            <a:endParaRPr b="1"/>
          </a:p>
        </p:txBody>
      </p:sp>
      <p:sp>
        <p:nvSpPr>
          <p:cNvPr id="155" name="Google Shape;15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Non-t</a:t>
            </a:r>
            <a:r>
              <a:rPr lang="en">
                <a:solidFill>
                  <a:srgbClr val="000000"/>
                </a:solidFill>
              </a:rPr>
              <a:t>ask-oriented systems</a:t>
            </a:r>
            <a:endParaRPr>
              <a:solidFill>
                <a:srgbClr val="000000"/>
              </a:solidFill>
            </a:endParaRPr>
          </a:p>
          <a:p>
            <a:pPr indent="-342900" lvl="0" marL="914400" rtl="0" algn="l">
              <a:lnSpc>
                <a:spcPct val="114000"/>
              </a:lnSpc>
              <a:spcBef>
                <a:spcPts val="0"/>
              </a:spcBef>
              <a:spcAft>
                <a:spcPts val="0"/>
              </a:spcAft>
              <a:buClr>
                <a:srgbClr val="000000"/>
              </a:buClr>
              <a:buSzPts val="1800"/>
              <a:buChar char="●"/>
            </a:pPr>
            <a:r>
              <a:rPr lang="en">
                <a:solidFill>
                  <a:srgbClr val="000000"/>
                </a:solidFill>
              </a:rPr>
              <a:t>Neural Generative Methods: </a:t>
            </a:r>
            <a:r>
              <a:rPr lang="en">
                <a:solidFill>
                  <a:srgbClr val="000000"/>
                </a:solidFill>
              </a:rPr>
              <a:t>generative methods, such as seq-to-seq models, which generate proper responses during the conversation;</a:t>
            </a:r>
            <a:endParaRPr>
              <a:solidFill>
                <a:srgbClr val="000000"/>
              </a:solidFill>
            </a:endParaRPr>
          </a:p>
          <a:p>
            <a:pPr indent="0" lvl="0" marL="914400" rtl="0" algn="l">
              <a:lnSpc>
                <a:spcPct val="114000"/>
              </a:lnSpc>
              <a:spcBef>
                <a:spcPts val="0"/>
              </a:spcBef>
              <a:spcAft>
                <a:spcPts val="0"/>
              </a:spcAft>
              <a:buNone/>
            </a:pPr>
            <a:r>
              <a:rPr b="1" lang="en">
                <a:solidFill>
                  <a:srgbClr val="000000"/>
                </a:solidFill>
              </a:rPr>
              <a:t>Example: </a:t>
            </a:r>
            <a:r>
              <a:rPr lang="en">
                <a:solidFill>
                  <a:srgbClr val="000000"/>
                </a:solidFill>
              </a:rPr>
              <a:t>Phrase-based Statistical Machine Translation [R. Zens et al., 2002], to model conversations on micro-blogging</a:t>
            </a:r>
            <a:endParaRPr>
              <a:solidFill>
                <a:srgbClr val="000000"/>
              </a:solidFill>
            </a:endParaRPr>
          </a:p>
          <a:p>
            <a:pPr indent="0" lvl="0" marL="914400" rtl="0" algn="l">
              <a:lnSpc>
                <a:spcPct val="114000"/>
              </a:lnSpc>
              <a:spcBef>
                <a:spcPts val="0"/>
              </a:spcBef>
              <a:spcAft>
                <a:spcPts val="0"/>
              </a:spcAft>
              <a:buNone/>
            </a:pPr>
            <a:r>
              <a:t/>
            </a:r>
            <a:endParaRPr>
              <a:solidFill>
                <a:srgbClr val="000000"/>
              </a:solidFill>
            </a:endParaRPr>
          </a:p>
          <a:p>
            <a:pPr indent="-342900" lvl="0" marL="914400" rtl="0" algn="l">
              <a:lnSpc>
                <a:spcPct val="114000"/>
              </a:lnSpc>
              <a:spcBef>
                <a:spcPts val="0"/>
              </a:spcBef>
              <a:spcAft>
                <a:spcPts val="0"/>
              </a:spcAft>
              <a:buClr>
                <a:srgbClr val="000000"/>
              </a:buClr>
              <a:buSzPts val="1800"/>
              <a:buChar char="●"/>
            </a:pPr>
            <a:r>
              <a:rPr lang="en">
                <a:solidFill>
                  <a:srgbClr val="000000"/>
                </a:solidFill>
              </a:rPr>
              <a:t>Retrieval-based Methods: retrieval-based methods, which learn to select responses from the current conversation from a repository</a:t>
            </a:r>
            <a:endParaRPr>
              <a:solidFill>
                <a:srgbClr val="000000"/>
              </a:solidFill>
            </a:endParaRPr>
          </a:p>
          <a:p>
            <a:pPr indent="0" lvl="0" marL="914400" rtl="0" algn="l">
              <a:lnSpc>
                <a:spcPct val="114000"/>
              </a:lnSpc>
              <a:spcBef>
                <a:spcPts val="0"/>
              </a:spcBef>
              <a:spcAft>
                <a:spcPts val="0"/>
              </a:spcAft>
              <a:buNone/>
            </a:pPr>
            <a:r>
              <a:rPr b="1" lang="en">
                <a:solidFill>
                  <a:srgbClr val="000000"/>
                </a:solidFill>
              </a:rPr>
              <a:t>Example: </a:t>
            </a:r>
            <a:r>
              <a:rPr lang="en">
                <a:solidFill>
                  <a:srgbClr val="000000"/>
                </a:solidFill>
              </a:rPr>
              <a:t>[Hu et al. 2014] used DNN network architecture to learn the representation of message and candidate response to calculate matching score</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156" name="Google Shape;15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Categories of Dialogue Systems</a:t>
            </a:r>
            <a:endParaRPr b="1"/>
          </a:p>
        </p:txBody>
      </p:sp>
      <p:sp>
        <p:nvSpPr>
          <p:cNvPr id="162" name="Google Shape;16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25"/>
          <p:cNvPicPr preferRelativeResize="0"/>
          <p:nvPr/>
        </p:nvPicPr>
        <p:blipFill>
          <a:blip r:embed="rId3">
            <a:alphaModFix/>
          </a:blip>
          <a:stretch>
            <a:fillRect/>
          </a:stretch>
        </p:blipFill>
        <p:spPr>
          <a:xfrm>
            <a:off x="386638" y="1406651"/>
            <a:ext cx="8370728" cy="3416400"/>
          </a:xfrm>
          <a:prstGeom prst="rect">
            <a:avLst/>
          </a:prstGeom>
          <a:noFill/>
          <a:ln>
            <a:noFill/>
          </a:ln>
        </p:spPr>
      </p:pic>
      <p:sp>
        <p:nvSpPr>
          <p:cNvPr id="164" name="Google Shape;164;p25"/>
          <p:cNvSpPr txBox="1"/>
          <p:nvPr>
            <p:ph idx="1" type="body"/>
          </p:nvPr>
        </p:nvSpPr>
        <p:spPr>
          <a:xfrm>
            <a:off x="311700" y="1152475"/>
            <a:ext cx="8520600" cy="3936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Non-task-oriented systems</a:t>
            </a:r>
            <a:endParaRPr>
              <a:solidFill>
                <a:srgbClr val="000000"/>
              </a:solidFill>
            </a:endParaRPr>
          </a:p>
          <a:p>
            <a:pPr indent="0" lvl="0" marL="91440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165" name="Google Shape;165;p25"/>
          <p:cNvSpPr txBox="1"/>
          <p:nvPr/>
        </p:nvSpPr>
        <p:spPr>
          <a:xfrm>
            <a:off x="577950" y="4810825"/>
            <a:ext cx="7668000" cy="1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txBox="1"/>
          <p:nvPr/>
        </p:nvSpPr>
        <p:spPr>
          <a:xfrm>
            <a:off x="506925" y="4758200"/>
            <a:ext cx="8185200" cy="4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 conversation between a user and a Cleverbot, an IR-based chatbot [Carpenter, 2017]</a:t>
            </a:r>
            <a:endParaRPr>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0" name="Shape 170"/>
        <p:cNvGrpSpPr/>
        <p:nvPr/>
      </p:nvGrpSpPr>
      <p:grpSpPr>
        <a:xfrm>
          <a:off x="0" y="0"/>
          <a:ext cx="0" cy="0"/>
          <a:chOff x="0" y="0"/>
          <a:chExt cx="0" cy="0"/>
        </a:xfrm>
      </p:grpSpPr>
      <p:sp>
        <p:nvSpPr>
          <p:cNvPr id="171" name="Google Shape;17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172" name="Google Shape;17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6"/>
          <p:cNvPicPr preferRelativeResize="0"/>
          <p:nvPr/>
        </p:nvPicPr>
        <p:blipFill>
          <a:blip r:embed="rId3">
            <a:alphaModFix/>
          </a:blip>
          <a:stretch>
            <a:fillRect/>
          </a:stretch>
        </p:blipFill>
        <p:spPr>
          <a:xfrm>
            <a:off x="1309238" y="941525"/>
            <a:ext cx="6525526" cy="3925500"/>
          </a:xfrm>
          <a:prstGeom prst="rect">
            <a:avLst/>
          </a:prstGeom>
          <a:noFill/>
          <a:ln>
            <a:noFill/>
          </a:ln>
        </p:spPr>
      </p:pic>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Recent Research on Dialogue Systems</a:t>
            </a:r>
            <a:endParaRPr b="1"/>
          </a:p>
        </p:txBody>
      </p:sp>
      <p:sp>
        <p:nvSpPr>
          <p:cNvPr id="175" name="Google Shape;175;p26"/>
          <p:cNvSpPr txBox="1"/>
          <p:nvPr/>
        </p:nvSpPr>
        <p:spPr>
          <a:xfrm>
            <a:off x="1322975" y="4834400"/>
            <a:ext cx="64047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Architecture of a dialogue-state system [William et al. 2016] </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9" name="Shape 179"/>
        <p:cNvGrpSpPr/>
        <p:nvPr/>
      </p:nvGrpSpPr>
      <p:grpSpPr>
        <a:xfrm>
          <a:off x="0" y="0"/>
          <a:ext cx="0" cy="0"/>
          <a:chOff x="0" y="0"/>
          <a:chExt cx="0" cy="0"/>
        </a:xfrm>
      </p:grpSpPr>
      <p:sp>
        <p:nvSpPr>
          <p:cNvPr id="180" name="Google Shape;18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181" name="Google Shape;18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2" name="Google Shape;18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Recent Research on Dialogue Systems</a:t>
            </a:r>
            <a:endParaRPr b="1"/>
          </a:p>
        </p:txBody>
      </p:sp>
      <p:sp>
        <p:nvSpPr>
          <p:cNvPr id="183" name="Google Shape;18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Dialogue Act</a:t>
            </a:r>
            <a:endParaRPr>
              <a:solidFill>
                <a:srgbClr val="000000"/>
              </a:solidFill>
            </a:endParaRPr>
          </a:p>
          <a:p>
            <a:pPr indent="457200" lvl="0" marL="0" rtl="0" algn="l">
              <a:lnSpc>
                <a:spcPct val="114000"/>
              </a:lnSpc>
              <a:spcBef>
                <a:spcPts val="0"/>
              </a:spcBef>
              <a:spcAft>
                <a:spcPts val="0"/>
              </a:spcAft>
              <a:buNone/>
            </a:pPr>
            <a:r>
              <a:rPr lang="en">
                <a:solidFill>
                  <a:srgbClr val="000000"/>
                </a:solidFill>
              </a:rPr>
              <a:t>A dialog act is a tag which represents the interactive function of the sentence being tagged</a:t>
            </a:r>
            <a:r>
              <a:rPr lang="en" sz="1000">
                <a:solidFill>
                  <a:srgbClr val="000000"/>
                </a:solidFill>
                <a:latin typeface="Arial"/>
                <a:ea typeface="Arial"/>
                <a:cs typeface="Arial"/>
                <a:sym typeface="Arial"/>
              </a:rPr>
              <a:t>.</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184" name="Google Shape;184;p27"/>
          <p:cNvSpPr txBox="1"/>
          <p:nvPr/>
        </p:nvSpPr>
        <p:spPr>
          <a:xfrm>
            <a:off x="311700" y="4703625"/>
            <a:ext cx="8520600" cy="3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The 18 high-level dialog acts for a meeting scheduling task, from the Verbmobil-1 system [Jakat et al. 1995]</a:t>
            </a:r>
            <a:endParaRPr>
              <a:latin typeface="Proxima Nova"/>
              <a:ea typeface="Proxima Nova"/>
              <a:cs typeface="Proxima Nova"/>
              <a:sym typeface="Proxima Nova"/>
            </a:endParaRPr>
          </a:p>
        </p:txBody>
      </p:sp>
      <p:pic>
        <p:nvPicPr>
          <p:cNvPr id="185" name="Google Shape;185;p27"/>
          <p:cNvPicPr preferRelativeResize="0"/>
          <p:nvPr/>
        </p:nvPicPr>
        <p:blipFill>
          <a:blip r:embed="rId3">
            <a:alphaModFix/>
          </a:blip>
          <a:stretch>
            <a:fillRect/>
          </a:stretch>
        </p:blipFill>
        <p:spPr>
          <a:xfrm>
            <a:off x="2248575" y="2010525"/>
            <a:ext cx="4930201" cy="2769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9" name="Shape 189"/>
        <p:cNvGrpSpPr/>
        <p:nvPr/>
      </p:nvGrpSpPr>
      <p:grpSpPr>
        <a:xfrm>
          <a:off x="0" y="0"/>
          <a:ext cx="0" cy="0"/>
          <a:chOff x="0" y="0"/>
          <a:chExt cx="0" cy="0"/>
        </a:xfrm>
      </p:grpSpPr>
      <p:sp>
        <p:nvSpPr>
          <p:cNvPr id="190" name="Google Shape;19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191" name="Google Shape;19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Recent Research on Dialogue Systems</a:t>
            </a:r>
            <a:endParaRPr b="1"/>
          </a:p>
        </p:txBody>
      </p:sp>
      <p:sp>
        <p:nvSpPr>
          <p:cNvPr id="193" name="Google Shape;19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Another Example of </a:t>
            </a:r>
            <a:r>
              <a:rPr lang="en">
                <a:solidFill>
                  <a:srgbClr val="000000"/>
                </a:solidFill>
              </a:rPr>
              <a:t>Dialogue Act</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194" name="Google Shape;194;p28"/>
          <p:cNvSpPr txBox="1"/>
          <p:nvPr/>
        </p:nvSpPr>
        <p:spPr>
          <a:xfrm>
            <a:off x="311700" y="4703625"/>
            <a:ext cx="8520600" cy="30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Proxima Nova"/>
                <a:ea typeface="Proxima Nova"/>
                <a:cs typeface="Proxima Nova"/>
                <a:sym typeface="Proxima Nova"/>
              </a:rPr>
              <a:t>A sample dialog from the HIS System of [Young et al. 2010]</a:t>
            </a:r>
            <a:endParaRPr>
              <a:latin typeface="Proxima Nova"/>
              <a:ea typeface="Proxima Nova"/>
              <a:cs typeface="Proxima Nova"/>
              <a:sym typeface="Proxima Nova"/>
            </a:endParaRPr>
          </a:p>
        </p:txBody>
      </p:sp>
      <p:pic>
        <p:nvPicPr>
          <p:cNvPr id="195" name="Google Shape;195;p28"/>
          <p:cNvPicPr preferRelativeResize="0"/>
          <p:nvPr/>
        </p:nvPicPr>
        <p:blipFill>
          <a:blip r:embed="rId3">
            <a:alphaModFix/>
          </a:blip>
          <a:stretch>
            <a:fillRect/>
          </a:stretch>
        </p:blipFill>
        <p:spPr>
          <a:xfrm>
            <a:off x="827088" y="1479575"/>
            <a:ext cx="7489825" cy="32240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201" name="Google Shape;20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2" name="Google Shape;20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Recent Research on Dialogue Systems</a:t>
            </a:r>
            <a:endParaRPr b="1"/>
          </a:p>
        </p:txBody>
      </p:sp>
      <p:sp>
        <p:nvSpPr>
          <p:cNvPr id="203" name="Google Shape;20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Dialogue State: Interpreting Dialog Acts</a:t>
            </a:r>
            <a:endParaRPr>
              <a:solidFill>
                <a:srgbClr val="000000"/>
              </a:solidFill>
            </a:endParaRPr>
          </a:p>
          <a:p>
            <a:pPr indent="0" lvl="0" marL="457200" rtl="0" algn="l">
              <a:lnSpc>
                <a:spcPct val="114000"/>
              </a:lnSpc>
              <a:spcBef>
                <a:spcPts val="0"/>
              </a:spcBef>
              <a:spcAft>
                <a:spcPts val="0"/>
              </a:spcAft>
              <a:buNone/>
            </a:pPr>
            <a:r>
              <a:rPr lang="en">
                <a:solidFill>
                  <a:srgbClr val="000000"/>
                </a:solidFill>
              </a:rPr>
              <a:t>A dialog state includes the entire state of the frame at a certain point, summarizing all of the user’s constraints.</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204" name="Google Shape;204;p29"/>
          <p:cNvSpPr txBox="1"/>
          <p:nvPr/>
        </p:nvSpPr>
        <p:spPr>
          <a:xfrm>
            <a:off x="311700" y="4703625"/>
            <a:ext cx="8520600" cy="30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Proxima Nova"/>
                <a:ea typeface="Proxima Nova"/>
                <a:cs typeface="Proxima Nova"/>
                <a:sym typeface="Proxima Nova"/>
              </a:rPr>
              <a:t>Dialog State Tracker Example from </a:t>
            </a:r>
            <a:r>
              <a:rPr lang="en">
                <a:latin typeface="Proxima Nova"/>
                <a:ea typeface="Proxima Nova"/>
                <a:cs typeface="Proxima Nova"/>
                <a:sym typeface="Proxima Nova"/>
              </a:rPr>
              <a:t>[Mrksˇic ́ et al. 2017]</a:t>
            </a:r>
            <a:endParaRPr>
              <a:latin typeface="Proxima Nova"/>
              <a:ea typeface="Proxima Nova"/>
              <a:cs typeface="Proxima Nova"/>
              <a:sym typeface="Proxima Nova"/>
            </a:endParaRPr>
          </a:p>
        </p:txBody>
      </p:sp>
      <p:pic>
        <p:nvPicPr>
          <p:cNvPr id="205" name="Google Shape;205;p29"/>
          <p:cNvPicPr preferRelativeResize="0"/>
          <p:nvPr/>
        </p:nvPicPr>
        <p:blipFill>
          <a:blip r:embed="rId3">
            <a:alphaModFix/>
          </a:blip>
          <a:stretch>
            <a:fillRect/>
          </a:stretch>
        </p:blipFill>
        <p:spPr>
          <a:xfrm>
            <a:off x="272875" y="2156950"/>
            <a:ext cx="8598250" cy="26220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9" name="Shape 209"/>
        <p:cNvGrpSpPr/>
        <p:nvPr/>
      </p:nvGrpSpPr>
      <p:grpSpPr>
        <a:xfrm>
          <a:off x="0" y="0"/>
          <a:ext cx="0" cy="0"/>
          <a:chOff x="0" y="0"/>
          <a:chExt cx="0" cy="0"/>
        </a:xfrm>
      </p:grpSpPr>
      <p:sp>
        <p:nvSpPr>
          <p:cNvPr id="210" name="Google Shape;21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211" name="Google Shape;21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Recent Research on Dialogue Systems</a:t>
            </a:r>
            <a:endParaRPr b="1"/>
          </a:p>
        </p:txBody>
      </p:sp>
      <p:sp>
        <p:nvSpPr>
          <p:cNvPr id="213" name="Google Shape;213;p30"/>
          <p:cNvSpPr txBox="1"/>
          <p:nvPr>
            <p:ph idx="1" type="body"/>
          </p:nvPr>
        </p:nvSpPr>
        <p:spPr>
          <a:xfrm>
            <a:off x="311700" y="1152475"/>
            <a:ext cx="87093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Sketching an algorithm for </a:t>
            </a:r>
            <a:r>
              <a:rPr b="1" lang="en">
                <a:solidFill>
                  <a:srgbClr val="000000"/>
                </a:solidFill>
              </a:rPr>
              <a:t>dialog act interpretation</a:t>
            </a:r>
            <a:endParaRPr b="1">
              <a:solidFill>
                <a:srgbClr val="000000"/>
              </a:solidFill>
            </a:endParaRPr>
          </a:p>
          <a:p>
            <a:pPr indent="0" lvl="0" marL="91440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rPr lang="en">
                <a:solidFill>
                  <a:srgbClr val="000000"/>
                </a:solidFill>
              </a:rPr>
              <a:t>	Consider </a:t>
            </a:r>
            <a:r>
              <a:rPr lang="en">
                <a:solidFill>
                  <a:srgbClr val="000000"/>
                </a:solidFill>
              </a:rPr>
              <a:t>the task </a:t>
            </a:r>
            <a:r>
              <a:rPr lang="en">
                <a:solidFill>
                  <a:srgbClr val="000000"/>
                </a:solidFill>
              </a:rPr>
              <a:t>of determining that:</a:t>
            </a:r>
            <a:endParaRPr>
              <a:solidFill>
                <a:srgbClr val="000000"/>
              </a:solidFill>
            </a:endParaRPr>
          </a:p>
          <a:p>
            <a:pPr indent="0" lvl="0" marL="0" rtl="0" algn="ctr">
              <a:lnSpc>
                <a:spcPct val="114000"/>
              </a:lnSpc>
              <a:spcBef>
                <a:spcPts val="0"/>
              </a:spcBef>
              <a:spcAft>
                <a:spcPts val="0"/>
              </a:spcAft>
              <a:buNone/>
            </a:pPr>
            <a:r>
              <a:rPr lang="en">
                <a:solidFill>
                  <a:srgbClr val="000000"/>
                </a:solidFill>
                <a:latin typeface="Comic Sans MS"/>
                <a:ea typeface="Comic Sans MS"/>
                <a:cs typeface="Comic Sans MS"/>
                <a:sym typeface="Comic Sans MS"/>
              </a:rPr>
              <a:t>I’d like Cantonese food near the Mission District.</a:t>
            </a:r>
            <a:endParaRPr>
              <a:solidFill>
                <a:srgbClr val="000000"/>
              </a:solidFill>
              <a:latin typeface="Comic Sans MS"/>
              <a:ea typeface="Comic Sans MS"/>
              <a:cs typeface="Comic Sans MS"/>
              <a:sym typeface="Comic Sans MS"/>
            </a:endParaRPr>
          </a:p>
          <a:p>
            <a:pPr indent="0" lvl="0" marL="0" rtl="0" algn="l">
              <a:lnSpc>
                <a:spcPct val="114000"/>
              </a:lnSpc>
              <a:spcBef>
                <a:spcPts val="0"/>
              </a:spcBef>
              <a:spcAft>
                <a:spcPts val="0"/>
              </a:spcAft>
              <a:buNone/>
            </a:pPr>
            <a:r>
              <a:rPr lang="en">
                <a:solidFill>
                  <a:srgbClr val="000000"/>
                </a:solidFill>
                <a:latin typeface="Comic Sans MS"/>
                <a:ea typeface="Comic Sans MS"/>
                <a:cs typeface="Comic Sans MS"/>
                <a:sym typeface="Comic Sans MS"/>
              </a:rPr>
              <a:t>	</a:t>
            </a:r>
            <a:r>
              <a:rPr lang="en">
                <a:solidFill>
                  <a:srgbClr val="000000"/>
                </a:solidFill>
              </a:rPr>
              <a:t>has the structure:</a:t>
            </a:r>
            <a:endParaRPr>
              <a:solidFill>
                <a:srgbClr val="000000"/>
              </a:solidFill>
            </a:endParaRPr>
          </a:p>
          <a:p>
            <a:pPr indent="0" lvl="0" marL="0" rtl="0" algn="ctr">
              <a:lnSpc>
                <a:spcPct val="114000"/>
              </a:lnSpc>
              <a:spcBef>
                <a:spcPts val="0"/>
              </a:spcBef>
              <a:spcAft>
                <a:spcPts val="0"/>
              </a:spcAft>
              <a:buNone/>
            </a:pPr>
            <a:r>
              <a:rPr lang="en">
                <a:solidFill>
                  <a:srgbClr val="000000"/>
                </a:solidFill>
                <a:latin typeface="Comic Sans MS"/>
                <a:ea typeface="Comic Sans MS"/>
                <a:cs typeface="Comic Sans MS"/>
                <a:sym typeface="Comic Sans MS"/>
              </a:rPr>
              <a:t>inform(food=cantonese, area=mission)</a:t>
            </a:r>
            <a:endParaRPr>
              <a:solidFill>
                <a:srgbClr val="000000"/>
              </a:solidFill>
              <a:latin typeface="Comic Sans MS"/>
              <a:ea typeface="Comic Sans MS"/>
              <a:cs typeface="Comic Sans MS"/>
              <a:sym typeface="Comic Sans MS"/>
            </a:endParaRPr>
          </a:p>
          <a:p>
            <a:pPr indent="0" lvl="0" marL="0" rtl="0" algn="l">
              <a:lnSpc>
                <a:spcPct val="114000"/>
              </a:lnSpc>
              <a:spcBef>
                <a:spcPts val="0"/>
              </a:spcBef>
              <a:spcAft>
                <a:spcPts val="0"/>
              </a:spcAft>
              <a:buNone/>
            </a:pPr>
            <a:r>
              <a:rPr lang="en">
                <a:solidFill>
                  <a:srgbClr val="000000"/>
                </a:solidFill>
              </a:rPr>
              <a:t>	</a:t>
            </a:r>
            <a:endParaRPr>
              <a:solidFill>
                <a:srgbClr val="000000"/>
              </a:solidFill>
            </a:endParaRPr>
          </a:p>
          <a:p>
            <a:pPr indent="0" lvl="0" marL="0" rtl="0" algn="l">
              <a:lnSpc>
                <a:spcPct val="114000"/>
              </a:lnSpc>
              <a:spcBef>
                <a:spcPts val="0"/>
              </a:spcBef>
              <a:spcAft>
                <a:spcPts val="0"/>
              </a:spcAft>
              <a:buNone/>
            </a:pPr>
            <a:r>
              <a:rPr lang="en">
                <a:solidFill>
                  <a:srgbClr val="000000"/>
                </a:solidFill>
              </a:rPr>
              <a:t>	Begin with </a:t>
            </a:r>
            <a:r>
              <a:rPr b="1" lang="en">
                <a:solidFill>
                  <a:srgbClr val="000000"/>
                </a:solidFill>
              </a:rPr>
              <a:t>a first pass classifier</a:t>
            </a:r>
            <a:r>
              <a:rPr lang="en">
                <a:solidFill>
                  <a:srgbClr val="000000"/>
                </a:solidFill>
              </a:rPr>
              <a:t> to decide on the dialog act for the sentence.</a:t>
            </a:r>
            <a:endParaRPr>
              <a:solidFill>
                <a:srgbClr val="000000"/>
              </a:solidFill>
            </a:endParaRPr>
          </a:p>
          <a:p>
            <a:pPr indent="0" lvl="0" marL="0" rtl="0" algn="l">
              <a:lnSpc>
                <a:spcPct val="114000"/>
              </a:lnSpc>
              <a:spcBef>
                <a:spcPts val="0"/>
              </a:spcBef>
              <a:spcAft>
                <a:spcPts val="0"/>
              </a:spcAft>
              <a:buNone/>
            </a:pPr>
            <a:r>
              <a:rPr lang="en">
                <a:solidFill>
                  <a:srgbClr val="000000"/>
                </a:solidFill>
              </a:rPr>
              <a:t>	</a:t>
            </a:r>
            <a:endParaRPr>
              <a:solidFill>
                <a:srgbClr val="000000"/>
              </a:solidFill>
            </a:endParaRPr>
          </a:p>
          <a:p>
            <a:pPr indent="0" lvl="0" marL="0" rtl="0" algn="l">
              <a:lnSpc>
                <a:spcPct val="114000"/>
              </a:lnSpc>
              <a:spcBef>
                <a:spcPts val="0"/>
              </a:spcBef>
              <a:spcAft>
                <a:spcPts val="0"/>
              </a:spcAft>
              <a:buNone/>
            </a:pPr>
            <a:r>
              <a:rPr lang="en">
                <a:solidFill>
                  <a:srgbClr val="000000"/>
                </a:solidFill>
              </a:rPr>
              <a:t>	A second pass classifier use sequence-model algorithms for slot-filler extraction.</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7" name="Shape 217"/>
        <p:cNvGrpSpPr/>
        <p:nvPr/>
      </p:nvGrpSpPr>
      <p:grpSpPr>
        <a:xfrm>
          <a:off x="0" y="0"/>
          <a:ext cx="0" cy="0"/>
          <a:chOff x="0" y="0"/>
          <a:chExt cx="0" cy="0"/>
        </a:xfrm>
      </p:grpSpPr>
      <p:sp>
        <p:nvSpPr>
          <p:cNvPr id="218" name="Google Shape;21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219" name="Google Shape;21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Recent Research on Dialogue Systems</a:t>
            </a:r>
            <a:endParaRPr b="1"/>
          </a:p>
        </p:txBody>
      </p:sp>
      <p:sp>
        <p:nvSpPr>
          <p:cNvPr id="221" name="Google Shape;221;p31"/>
          <p:cNvSpPr txBox="1"/>
          <p:nvPr>
            <p:ph idx="1" type="body"/>
          </p:nvPr>
        </p:nvSpPr>
        <p:spPr>
          <a:xfrm>
            <a:off x="311700" y="1152475"/>
            <a:ext cx="87093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Dialog Policy</a:t>
            </a:r>
            <a:endParaRPr>
              <a:solidFill>
                <a:srgbClr val="000000"/>
              </a:solidFill>
            </a:endParaRPr>
          </a:p>
          <a:p>
            <a:pPr indent="-342900" lvl="1" marL="1371600" rtl="0" algn="l">
              <a:lnSpc>
                <a:spcPct val="114000"/>
              </a:lnSpc>
              <a:spcBef>
                <a:spcPts val="0"/>
              </a:spcBef>
              <a:spcAft>
                <a:spcPts val="0"/>
              </a:spcAft>
              <a:buClr>
                <a:srgbClr val="000000"/>
              </a:buClr>
              <a:buSzPts val="1800"/>
              <a:buChar char="○"/>
            </a:pPr>
            <a:r>
              <a:rPr lang="en" sz="1800">
                <a:solidFill>
                  <a:srgbClr val="000000"/>
                </a:solidFill>
              </a:rPr>
              <a:t>Policy Learning takes dialogue state as input and outputs system action as output.</a:t>
            </a:r>
            <a:endParaRPr sz="1800">
              <a:solidFill>
                <a:srgbClr val="000000"/>
              </a:solidFill>
            </a:endParaRPr>
          </a:p>
          <a:p>
            <a:pPr indent="0" lvl="0" marL="1371600" rtl="0" algn="l">
              <a:lnSpc>
                <a:spcPct val="114000"/>
              </a:lnSpc>
              <a:spcBef>
                <a:spcPts val="0"/>
              </a:spcBef>
              <a:spcAft>
                <a:spcPts val="0"/>
              </a:spcAft>
              <a:buNone/>
            </a:pPr>
            <a:r>
              <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lang="en">
                <a:solidFill>
                  <a:srgbClr val="000000"/>
                </a:solidFill>
              </a:rPr>
              <a:t>Dialogue Policy Learning can be modelled as a </a:t>
            </a:r>
            <a:r>
              <a:rPr b="1" lang="en">
                <a:solidFill>
                  <a:srgbClr val="000000"/>
                </a:solidFill>
              </a:rPr>
              <a:t>Reinforcement Learning</a:t>
            </a:r>
            <a:r>
              <a:rPr lang="en">
                <a:solidFill>
                  <a:srgbClr val="000000"/>
                </a:solidFill>
              </a:rPr>
              <a:t> (Sutton and Barto, 1998) problem</a:t>
            </a:r>
            <a:endParaRPr>
              <a:solidFill>
                <a:srgbClr val="000000"/>
              </a:solidFill>
            </a:endParaRPr>
          </a:p>
          <a:p>
            <a:pPr indent="-342900" lvl="1" marL="1371600" rtl="0" algn="l">
              <a:lnSpc>
                <a:spcPct val="114000"/>
              </a:lnSpc>
              <a:spcBef>
                <a:spcPts val="0"/>
              </a:spcBef>
              <a:spcAft>
                <a:spcPts val="0"/>
              </a:spcAft>
              <a:buClr>
                <a:srgbClr val="000000"/>
              </a:buClr>
              <a:buSzPts val="1800"/>
              <a:buChar char="○"/>
            </a:pPr>
            <a:r>
              <a:rPr lang="en" sz="1800">
                <a:solidFill>
                  <a:srgbClr val="000000"/>
                </a:solidFill>
              </a:rPr>
              <a:t>Dialogue states can be modeled by Markov Decision Process {𝑆, 𝐴, 𝑃, 𝑅, 𝛾}</a:t>
            </a:r>
            <a:endParaRPr sz="1800">
              <a:solidFill>
                <a:srgbClr val="000000"/>
              </a:solidFill>
            </a:endParaRPr>
          </a:p>
          <a:p>
            <a:pPr indent="-342900" lvl="1" marL="1371600" rtl="0" algn="l">
              <a:lnSpc>
                <a:spcPct val="114000"/>
              </a:lnSpc>
              <a:spcBef>
                <a:spcPts val="0"/>
              </a:spcBef>
              <a:spcAft>
                <a:spcPts val="0"/>
              </a:spcAft>
              <a:buClr>
                <a:srgbClr val="000000"/>
              </a:buClr>
              <a:buSzPts val="1800"/>
              <a:buChar char="○"/>
            </a:pPr>
            <a:r>
              <a:rPr lang="en" sz="1800">
                <a:solidFill>
                  <a:srgbClr val="000000"/>
                </a:solidFill>
              </a:rPr>
              <a:t>The objective is to maximize Cumulative Reward</a:t>
            </a:r>
            <a:endParaRPr sz="1800">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Outline</a:t>
            </a:r>
            <a:endParaRPr b="1"/>
          </a:p>
        </p:txBody>
      </p:sp>
      <p:sp>
        <p:nvSpPr>
          <p:cNvPr id="68" name="Google Shape;68;p14"/>
          <p:cNvSpPr txBox="1"/>
          <p:nvPr>
            <p:ph idx="1" type="body"/>
          </p:nvPr>
        </p:nvSpPr>
        <p:spPr>
          <a:xfrm>
            <a:off x="311700" y="1076275"/>
            <a:ext cx="8520600" cy="3868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700">
                <a:solidFill>
                  <a:srgbClr val="000000"/>
                </a:solidFill>
              </a:rPr>
              <a:t>Introduction &amp; Background</a:t>
            </a:r>
            <a:endParaRPr b="1" sz="1700">
              <a:solidFill>
                <a:srgbClr val="000000"/>
              </a:solidFill>
            </a:endParaRPr>
          </a:p>
          <a:p>
            <a:pPr indent="-317500" lvl="0" marL="457200" rtl="0" algn="l">
              <a:lnSpc>
                <a:spcPct val="114000"/>
              </a:lnSpc>
              <a:spcBef>
                <a:spcPts val="0"/>
              </a:spcBef>
              <a:spcAft>
                <a:spcPts val="0"/>
              </a:spcAft>
              <a:buClr>
                <a:srgbClr val="000000"/>
              </a:buClr>
              <a:buSzPts val="1400"/>
              <a:buFont typeface="Proxima Nova"/>
              <a:buChar char="-"/>
            </a:pPr>
            <a:r>
              <a:rPr lang="en" sz="1400">
                <a:solidFill>
                  <a:srgbClr val="000000"/>
                </a:solidFill>
              </a:rPr>
              <a:t>Basic Concepts &amp; Motivation</a:t>
            </a:r>
            <a:endParaRPr sz="1400">
              <a:solidFill>
                <a:srgbClr val="000000"/>
              </a:solidFill>
            </a:endParaRPr>
          </a:p>
          <a:p>
            <a:pPr indent="-317500" lvl="0" marL="457200" rtl="0" algn="l">
              <a:lnSpc>
                <a:spcPct val="114000"/>
              </a:lnSpc>
              <a:spcBef>
                <a:spcPts val="0"/>
              </a:spcBef>
              <a:spcAft>
                <a:spcPts val="0"/>
              </a:spcAft>
              <a:buClr>
                <a:srgbClr val="000000"/>
              </a:buClr>
              <a:buSzPts val="1400"/>
              <a:buFont typeface="Lato"/>
              <a:buChar char="-"/>
            </a:pPr>
            <a:r>
              <a:rPr lang="en" sz="1400">
                <a:solidFill>
                  <a:srgbClr val="000000"/>
                </a:solidFill>
              </a:rPr>
              <a:t>Categories</a:t>
            </a:r>
            <a:endParaRPr sz="1400">
              <a:solidFill>
                <a:srgbClr val="000000"/>
              </a:solidFill>
            </a:endParaRPr>
          </a:p>
          <a:p>
            <a:pPr indent="-317500" lvl="0" marL="457200" rtl="0" algn="l">
              <a:lnSpc>
                <a:spcPct val="114000"/>
              </a:lnSpc>
              <a:spcBef>
                <a:spcPts val="0"/>
              </a:spcBef>
              <a:spcAft>
                <a:spcPts val="0"/>
              </a:spcAft>
              <a:buClr>
                <a:srgbClr val="000000"/>
              </a:buClr>
              <a:buSzPts val="1400"/>
              <a:buFont typeface="Lato"/>
              <a:buChar char="-"/>
            </a:pPr>
            <a:r>
              <a:rPr lang="en" sz="1400">
                <a:solidFill>
                  <a:srgbClr val="000000"/>
                </a:solidFill>
              </a:rPr>
              <a:t>Recent Trends</a:t>
            </a:r>
            <a:endParaRPr sz="1400">
              <a:solidFill>
                <a:srgbClr val="000000"/>
              </a:solidFill>
            </a:endParaRPr>
          </a:p>
          <a:p>
            <a:pPr indent="0" lvl="0" marL="0" rtl="0" algn="l">
              <a:lnSpc>
                <a:spcPct val="114000"/>
              </a:lnSpc>
              <a:spcBef>
                <a:spcPts val="0"/>
              </a:spcBef>
              <a:spcAft>
                <a:spcPts val="0"/>
              </a:spcAft>
              <a:buNone/>
            </a:pPr>
            <a:r>
              <a:rPr b="1" lang="en" sz="1700">
                <a:solidFill>
                  <a:srgbClr val="000000"/>
                </a:solidFill>
              </a:rPr>
              <a:t>Presentation of paper 1 </a:t>
            </a:r>
            <a:r>
              <a:rPr lang="en" sz="1700">
                <a:solidFill>
                  <a:srgbClr val="000000"/>
                </a:solidFill>
              </a:rPr>
              <a:t> --- &lt;Global-Locally Self-Attentive Dialogue State Tracker&gt;</a:t>
            </a:r>
            <a:endParaRPr sz="1700">
              <a:solidFill>
                <a:srgbClr val="000000"/>
              </a:solidFill>
            </a:endParaRPr>
          </a:p>
          <a:p>
            <a:pPr indent="0" lvl="0" marL="0" rtl="0" algn="l">
              <a:lnSpc>
                <a:spcPct val="114000"/>
              </a:lnSpc>
              <a:spcBef>
                <a:spcPts val="0"/>
              </a:spcBef>
              <a:spcAft>
                <a:spcPts val="0"/>
              </a:spcAft>
              <a:buNone/>
            </a:pPr>
            <a:r>
              <a:rPr b="1" lang="en" sz="1700">
                <a:solidFill>
                  <a:srgbClr val="000000"/>
                </a:solidFill>
              </a:rPr>
              <a:t>Presentation of paper 2</a:t>
            </a:r>
            <a:r>
              <a:rPr lang="en" sz="1700">
                <a:solidFill>
                  <a:srgbClr val="000000"/>
                </a:solidFill>
              </a:rPr>
              <a:t> --- &lt;</a:t>
            </a:r>
            <a:r>
              <a:rPr lang="en" sz="1700">
                <a:solidFill>
                  <a:srgbClr val="000000"/>
                </a:solidFill>
              </a:rPr>
              <a:t>Learning to Map Context-Dependent Sentence to </a:t>
            </a:r>
            <a:endParaRPr sz="1700">
              <a:solidFill>
                <a:srgbClr val="000000"/>
              </a:solidFill>
            </a:endParaRPr>
          </a:p>
          <a:p>
            <a:pPr indent="0" lvl="0" marL="2286000" rtl="0" algn="l">
              <a:lnSpc>
                <a:spcPct val="114000"/>
              </a:lnSpc>
              <a:spcBef>
                <a:spcPts val="0"/>
              </a:spcBef>
              <a:spcAft>
                <a:spcPts val="0"/>
              </a:spcAft>
              <a:buNone/>
            </a:pPr>
            <a:r>
              <a:rPr lang="en" sz="1700">
                <a:solidFill>
                  <a:srgbClr val="000000"/>
                </a:solidFill>
              </a:rPr>
              <a:t>       Executable Formal Queries</a:t>
            </a:r>
            <a:r>
              <a:rPr lang="en" sz="1700">
                <a:solidFill>
                  <a:srgbClr val="000000"/>
                </a:solidFill>
              </a:rPr>
              <a:t>&gt;</a:t>
            </a:r>
            <a:endParaRPr sz="1700">
              <a:solidFill>
                <a:srgbClr val="000000"/>
              </a:solidFill>
            </a:endParaRPr>
          </a:p>
          <a:p>
            <a:pPr indent="0" lvl="0" marL="0" rtl="0" algn="l">
              <a:lnSpc>
                <a:spcPct val="114000"/>
              </a:lnSpc>
              <a:spcBef>
                <a:spcPts val="0"/>
              </a:spcBef>
              <a:spcAft>
                <a:spcPts val="0"/>
              </a:spcAft>
              <a:buNone/>
            </a:pPr>
            <a:r>
              <a:rPr b="1" lang="en" sz="1700">
                <a:solidFill>
                  <a:srgbClr val="000000"/>
                </a:solidFill>
              </a:rPr>
              <a:t>Presentation of paper 3</a:t>
            </a:r>
            <a:r>
              <a:rPr lang="en" sz="1700">
                <a:solidFill>
                  <a:srgbClr val="000000"/>
                </a:solidFill>
              </a:rPr>
              <a:t> --- &lt;</a:t>
            </a:r>
            <a:r>
              <a:rPr lang="en" sz="1700">
                <a:solidFill>
                  <a:srgbClr val="000000"/>
                </a:solidFill>
              </a:rPr>
              <a:t>Sequicity: Simplifying Task-oriented Dialogue Systems with </a:t>
            </a:r>
            <a:endParaRPr sz="1700">
              <a:solidFill>
                <a:srgbClr val="000000"/>
              </a:solidFill>
            </a:endParaRPr>
          </a:p>
          <a:p>
            <a:pPr indent="457200" lvl="0" marL="2286000" rtl="0" algn="l">
              <a:lnSpc>
                <a:spcPct val="114000"/>
              </a:lnSpc>
              <a:spcBef>
                <a:spcPts val="0"/>
              </a:spcBef>
              <a:spcAft>
                <a:spcPts val="0"/>
              </a:spcAft>
              <a:buNone/>
            </a:pPr>
            <a:r>
              <a:rPr lang="en" sz="1700">
                <a:solidFill>
                  <a:srgbClr val="000000"/>
                </a:solidFill>
              </a:rPr>
              <a:t>Single Sequence-to-Sequence Architectures</a:t>
            </a:r>
            <a:r>
              <a:rPr lang="en" sz="1700">
                <a:solidFill>
                  <a:srgbClr val="000000"/>
                </a:solidFill>
              </a:rPr>
              <a:t>&gt;</a:t>
            </a:r>
            <a:endParaRPr sz="1700">
              <a:solidFill>
                <a:srgbClr val="000000"/>
              </a:solidFill>
            </a:endParaRPr>
          </a:p>
          <a:p>
            <a:pPr indent="0" lvl="0" marL="0" rtl="0" algn="l">
              <a:lnSpc>
                <a:spcPct val="114000"/>
              </a:lnSpc>
              <a:spcBef>
                <a:spcPts val="0"/>
              </a:spcBef>
              <a:spcAft>
                <a:spcPts val="0"/>
              </a:spcAft>
              <a:buNone/>
            </a:pPr>
            <a:r>
              <a:rPr b="1" lang="en" sz="1700">
                <a:solidFill>
                  <a:srgbClr val="000000"/>
                </a:solidFill>
              </a:rPr>
              <a:t>Presentation of paper 4</a:t>
            </a:r>
            <a:r>
              <a:rPr lang="en" sz="1700">
                <a:solidFill>
                  <a:srgbClr val="000000"/>
                </a:solidFill>
              </a:rPr>
              <a:t> --- </a:t>
            </a:r>
            <a:r>
              <a:rPr lang="en" sz="1700">
                <a:solidFill>
                  <a:srgbClr val="000000"/>
                </a:solidFill>
              </a:rPr>
              <a:t>&lt;End-to-End Learning of Task-Oriented Dialogs&gt;</a:t>
            </a:r>
            <a:endParaRPr sz="1700">
              <a:solidFill>
                <a:srgbClr val="000000"/>
              </a:solidFill>
            </a:endParaRPr>
          </a:p>
          <a:p>
            <a:pPr indent="0" lvl="0" marL="0" rtl="0" algn="l">
              <a:lnSpc>
                <a:spcPct val="114000"/>
              </a:lnSpc>
              <a:spcBef>
                <a:spcPts val="0"/>
              </a:spcBef>
              <a:spcAft>
                <a:spcPts val="0"/>
              </a:spcAft>
              <a:buNone/>
            </a:pPr>
            <a:r>
              <a:t/>
            </a:r>
            <a:endParaRPr sz="1700">
              <a:solidFill>
                <a:srgbClr val="000000"/>
              </a:solidFill>
            </a:endParaRPr>
          </a:p>
          <a:p>
            <a:pPr indent="0" lvl="0" marL="0" rtl="0" algn="l">
              <a:lnSpc>
                <a:spcPct val="114000"/>
              </a:lnSpc>
              <a:spcBef>
                <a:spcPts val="0"/>
              </a:spcBef>
              <a:spcAft>
                <a:spcPts val="0"/>
              </a:spcAft>
              <a:buNone/>
            </a:pPr>
            <a:r>
              <a:rPr b="1" lang="en" sz="1700">
                <a:solidFill>
                  <a:srgbClr val="000000"/>
                </a:solidFill>
              </a:rPr>
              <a:t>Discussion questions</a:t>
            </a:r>
            <a:endParaRPr b="1" sz="1700">
              <a:solidFill>
                <a:srgbClr val="000000"/>
              </a:solidFill>
            </a:endParaRPr>
          </a:p>
          <a:p>
            <a:pPr indent="0" lvl="0" marL="0" rtl="0" algn="l">
              <a:lnSpc>
                <a:spcPct val="114000"/>
              </a:lnSpc>
              <a:spcBef>
                <a:spcPts val="0"/>
              </a:spcBef>
              <a:spcAft>
                <a:spcPts val="0"/>
              </a:spcAft>
              <a:buNone/>
            </a:pPr>
            <a:r>
              <a:rPr b="1" lang="en" sz="1700">
                <a:solidFill>
                  <a:srgbClr val="000000"/>
                </a:solidFill>
              </a:rPr>
              <a:t>References</a:t>
            </a:r>
            <a:endParaRPr b="1" sz="1700">
              <a:solidFill>
                <a:srgbClr val="000000"/>
              </a:solidFill>
            </a:endParaRPr>
          </a:p>
        </p:txBody>
      </p:sp>
      <p:sp>
        <p:nvSpPr>
          <p:cNvPr id="69" name="Google Shape;6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5" name="Shape 225"/>
        <p:cNvGrpSpPr/>
        <p:nvPr/>
      </p:nvGrpSpPr>
      <p:grpSpPr>
        <a:xfrm>
          <a:off x="0" y="0"/>
          <a:ext cx="0" cy="0"/>
          <a:chOff x="0" y="0"/>
          <a:chExt cx="0" cy="0"/>
        </a:xfrm>
      </p:grpSpPr>
      <p:sp>
        <p:nvSpPr>
          <p:cNvPr id="226" name="Google Shape;22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227" name="Google Shape;22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Recent Research on Dialogue Systems</a:t>
            </a:r>
            <a:endParaRPr b="1"/>
          </a:p>
        </p:txBody>
      </p:sp>
      <p:sp>
        <p:nvSpPr>
          <p:cNvPr id="229" name="Google Shape;229;p32"/>
          <p:cNvSpPr txBox="1"/>
          <p:nvPr>
            <p:ph idx="1" type="body"/>
          </p:nvPr>
        </p:nvSpPr>
        <p:spPr>
          <a:xfrm>
            <a:off x="311700" y="1152475"/>
            <a:ext cx="87093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Dialog Policy Example</a:t>
            </a:r>
            <a:endParaRPr sz="1600">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pic>
        <p:nvPicPr>
          <p:cNvPr id="230" name="Google Shape;230;p32"/>
          <p:cNvPicPr preferRelativeResize="0"/>
          <p:nvPr/>
        </p:nvPicPr>
        <p:blipFill>
          <a:blip r:embed="rId3">
            <a:alphaModFix/>
          </a:blip>
          <a:stretch>
            <a:fillRect/>
          </a:stretch>
        </p:blipFill>
        <p:spPr>
          <a:xfrm>
            <a:off x="311701" y="1582325"/>
            <a:ext cx="3279588" cy="3330700"/>
          </a:xfrm>
          <a:prstGeom prst="rect">
            <a:avLst/>
          </a:prstGeom>
          <a:noFill/>
          <a:ln>
            <a:noFill/>
          </a:ln>
        </p:spPr>
      </p:pic>
      <p:pic>
        <p:nvPicPr>
          <p:cNvPr id="231" name="Google Shape;231;p32"/>
          <p:cNvPicPr preferRelativeResize="0"/>
          <p:nvPr/>
        </p:nvPicPr>
        <p:blipFill>
          <a:blip r:embed="rId4">
            <a:alphaModFix/>
          </a:blip>
          <a:stretch>
            <a:fillRect/>
          </a:stretch>
        </p:blipFill>
        <p:spPr>
          <a:xfrm>
            <a:off x="3770400" y="2698950"/>
            <a:ext cx="5349050" cy="1869925"/>
          </a:xfrm>
          <a:prstGeom prst="rect">
            <a:avLst/>
          </a:prstGeom>
          <a:noFill/>
          <a:ln>
            <a:noFill/>
          </a:ln>
        </p:spPr>
      </p:pic>
      <p:cxnSp>
        <p:nvCxnSpPr>
          <p:cNvPr id="232" name="Google Shape;232;p32"/>
          <p:cNvCxnSpPr/>
          <p:nvPr/>
        </p:nvCxnSpPr>
        <p:spPr>
          <a:xfrm>
            <a:off x="3527325" y="4051488"/>
            <a:ext cx="373500" cy="0"/>
          </a:xfrm>
          <a:prstGeom prst="straightConnector1">
            <a:avLst/>
          </a:prstGeom>
          <a:noFill/>
          <a:ln cap="flat" cmpd="sng" w="28575">
            <a:solidFill>
              <a:schemeClr val="dk2"/>
            </a:solidFill>
            <a:prstDash val="solid"/>
            <a:round/>
            <a:headEnd len="med" w="med" type="none"/>
            <a:tailEnd len="med" w="med" type="triangle"/>
          </a:ln>
        </p:spPr>
      </p:cxnSp>
      <p:sp>
        <p:nvSpPr>
          <p:cNvPr id="233" name="Google Shape;233;p32"/>
          <p:cNvSpPr txBox="1"/>
          <p:nvPr/>
        </p:nvSpPr>
        <p:spPr>
          <a:xfrm>
            <a:off x="3822700" y="4559300"/>
            <a:ext cx="46497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 coffee shopping dialogue </a:t>
            </a:r>
            <a:r>
              <a:rPr lang="en">
                <a:latin typeface="Proxima Nova"/>
                <a:ea typeface="Proxima Nova"/>
                <a:cs typeface="Proxima Nova"/>
                <a:sym typeface="Proxima Nova"/>
              </a:rPr>
              <a:t>example [Mo 2017]</a:t>
            </a:r>
            <a:endParaRPr>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7" name="Shape 237"/>
        <p:cNvGrpSpPr/>
        <p:nvPr/>
      </p:nvGrpSpPr>
      <p:grpSpPr>
        <a:xfrm>
          <a:off x="0" y="0"/>
          <a:ext cx="0" cy="0"/>
          <a:chOff x="0" y="0"/>
          <a:chExt cx="0" cy="0"/>
        </a:xfrm>
      </p:grpSpPr>
      <p:sp>
        <p:nvSpPr>
          <p:cNvPr id="238" name="Google Shape;23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239" name="Google Shape;23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Recent Research on Dialogue Systems</a:t>
            </a:r>
            <a:endParaRPr b="1"/>
          </a:p>
        </p:txBody>
      </p:sp>
      <p:sp>
        <p:nvSpPr>
          <p:cNvPr id="241" name="Google Shape;241;p33"/>
          <p:cNvSpPr txBox="1"/>
          <p:nvPr>
            <p:ph idx="1" type="body"/>
          </p:nvPr>
        </p:nvSpPr>
        <p:spPr>
          <a:xfrm>
            <a:off x="311700" y="1152475"/>
            <a:ext cx="87093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Natural Language Generation</a:t>
            </a:r>
            <a:endParaRPr>
              <a:solidFill>
                <a:srgbClr val="000000"/>
              </a:solidFill>
            </a:endParaRPr>
          </a:p>
          <a:p>
            <a:pPr indent="-342900" lvl="1" marL="1371600" rtl="0" algn="l">
              <a:lnSpc>
                <a:spcPct val="114000"/>
              </a:lnSpc>
              <a:spcBef>
                <a:spcPts val="0"/>
              </a:spcBef>
              <a:spcAft>
                <a:spcPts val="0"/>
              </a:spcAft>
              <a:buClr>
                <a:srgbClr val="000000"/>
              </a:buClr>
              <a:buSzPts val="1800"/>
              <a:buChar char="○"/>
            </a:pPr>
            <a:r>
              <a:rPr lang="en" sz="1800">
                <a:solidFill>
                  <a:srgbClr val="000000"/>
                </a:solidFill>
              </a:rPr>
              <a:t>Natural Language </a:t>
            </a:r>
            <a:r>
              <a:rPr lang="en" sz="1800">
                <a:solidFill>
                  <a:srgbClr val="000000"/>
                </a:solidFill>
              </a:rPr>
              <a:t>Generation takes system action as input and outputs system response.</a:t>
            </a:r>
            <a:endParaRPr sz="1800">
              <a:solidFill>
                <a:srgbClr val="000000"/>
              </a:solidFill>
            </a:endParaRPr>
          </a:p>
          <a:p>
            <a:pPr indent="0" lvl="0" marL="1371600" rtl="0" algn="l">
              <a:lnSpc>
                <a:spcPct val="114000"/>
              </a:lnSpc>
              <a:spcBef>
                <a:spcPts val="0"/>
              </a:spcBef>
              <a:spcAft>
                <a:spcPts val="0"/>
              </a:spcAft>
              <a:buNone/>
            </a:pPr>
            <a:r>
              <a:t/>
            </a:r>
            <a:endParaRPr sz="1800">
              <a:solidFill>
                <a:srgbClr val="000000"/>
              </a:solidFill>
            </a:endParaRPr>
          </a:p>
          <a:p>
            <a:pPr indent="-330200" lvl="1" marL="1371600" rtl="0" algn="l">
              <a:lnSpc>
                <a:spcPct val="114000"/>
              </a:lnSpc>
              <a:spcBef>
                <a:spcPts val="0"/>
              </a:spcBef>
              <a:spcAft>
                <a:spcPts val="0"/>
              </a:spcAft>
              <a:buClr>
                <a:srgbClr val="000000"/>
              </a:buClr>
              <a:buSzPts val="1600"/>
              <a:buChar char="○"/>
            </a:pPr>
            <a:r>
              <a:rPr lang="en" sz="1800">
                <a:solidFill>
                  <a:srgbClr val="000000"/>
                </a:solidFill>
              </a:rPr>
              <a:t>Dialogue action 𝑎𝑛 = {𝑑𝑛, {𝐴𝑖 , 𝑉𝑖} }, 𝑑𝑛 is the dialogue act type and 𝐴𝑖 , 𝑉𝑖 are the name and value of the 𝑖-th attribute.</a:t>
            </a:r>
            <a:endParaRPr sz="1800">
              <a:solidFill>
                <a:srgbClr val="000000"/>
              </a:solidFill>
            </a:endParaRPr>
          </a:p>
          <a:p>
            <a:pPr indent="0" lvl="0" marL="1371600" rtl="0" algn="l">
              <a:lnSpc>
                <a:spcPct val="114000"/>
              </a:lnSpc>
              <a:spcBef>
                <a:spcPts val="0"/>
              </a:spcBef>
              <a:spcAft>
                <a:spcPts val="0"/>
              </a:spcAft>
              <a:buNone/>
            </a:pPr>
            <a:r>
              <a:t/>
            </a:r>
            <a:endParaRPr sz="1800">
              <a:solidFill>
                <a:srgbClr val="000000"/>
              </a:solidFill>
            </a:endParaRPr>
          </a:p>
          <a:p>
            <a:pPr indent="-342900" lvl="1" marL="1371600" rtl="0" algn="l">
              <a:lnSpc>
                <a:spcPct val="114000"/>
              </a:lnSpc>
              <a:spcBef>
                <a:spcPts val="0"/>
              </a:spcBef>
              <a:spcAft>
                <a:spcPts val="0"/>
              </a:spcAft>
              <a:buClr>
                <a:srgbClr val="000000"/>
              </a:buClr>
              <a:buSzPts val="1800"/>
              <a:buChar char="○"/>
            </a:pPr>
            <a:r>
              <a:rPr lang="en" sz="1800">
                <a:solidFill>
                  <a:srgbClr val="000000"/>
                </a:solidFill>
              </a:rPr>
              <a:t>𝒀𝑛 = {𝑦1, 𝑦2, … } is the list of words in the 𝑛-th response</a:t>
            </a:r>
            <a:endParaRPr sz="1800">
              <a:solidFill>
                <a:srgbClr val="000000"/>
              </a:solidFill>
            </a:endParaRPr>
          </a:p>
          <a:p>
            <a:pPr indent="0" lvl="0" marL="0" rtl="0" algn="l">
              <a:lnSpc>
                <a:spcPct val="114000"/>
              </a:lnSpc>
              <a:spcBef>
                <a:spcPts val="0"/>
              </a:spcBef>
              <a:spcAft>
                <a:spcPts val="0"/>
              </a:spcAft>
              <a:buNone/>
            </a:pPr>
            <a:r>
              <a:t/>
            </a:r>
            <a:endParaRPr sz="1600">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5" name="Shape 245"/>
        <p:cNvGrpSpPr/>
        <p:nvPr/>
      </p:nvGrpSpPr>
      <p:grpSpPr>
        <a:xfrm>
          <a:off x="0" y="0"/>
          <a:ext cx="0" cy="0"/>
          <a:chOff x="0" y="0"/>
          <a:chExt cx="0" cy="0"/>
        </a:xfrm>
      </p:grpSpPr>
      <p:sp>
        <p:nvSpPr>
          <p:cNvPr id="246" name="Google Shape;24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247" name="Google Shape;24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Recent Research on Dialogue Systems</a:t>
            </a:r>
            <a:endParaRPr b="1"/>
          </a:p>
        </p:txBody>
      </p:sp>
      <p:pic>
        <p:nvPicPr>
          <p:cNvPr id="249" name="Google Shape;249;p34"/>
          <p:cNvPicPr preferRelativeResize="0"/>
          <p:nvPr/>
        </p:nvPicPr>
        <p:blipFill>
          <a:blip r:embed="rId3">
            <a:alphaModFix/>
          </a:blip>
          <a:stretch>
            <a:fillRect/>
          </a:stretch>
        </p:blipFill>
        <p:spPr>
          <a:xfrm>
            <a:off x="2660000" y="1419750"/>
            <a:ext cx="3823999" cy="3637075"/>
          </a:xfrm>
          <a:prstGeom prst="rect">
            <a:avLst/>
          </a:prstGeom>
          <a:noFill/>
          <a:ln>
            <a:noFill/>
          </a:ln>
        </p:spPr>
      </p:pic>
      <p:sp>
        <p:nvSpPr>
          <p:cNvPr id="250" name="Google Shape;250;p34"/>
          <p:cNvSpPr txBox="1"/>
          <p:nvPr>
            <p:ph idx="1" type="body"/>
          </p:nvPr>
        </p:nvSpPr>
        <p:spPr>
          <a:xfrm>
            <a:off x="311700" y="1152475"/>
            <a:ext cx="8709300" cy="3936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Natural Language Generation Example</a:t>
            </a:r>
            <a:endParaRPr>
              <a:solidFill>
                <a:srgbClr val="000000"/>
              </a:solidFill>
            </a:endParaRPr>
          </a:p>
          <a:p>
            <a:pPr indent="0" lvl="0" marL="91440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251" name="Google Shape;251;p34"/>
          <p:cNvSpPr txBox="1"/>
          <p:nvPr/>
        </p:nvSpPr>
        <p:spPr>
          <a:xfrm>
            <a:off x="6352475" y="4292600"/>
            <a:ext cx="2791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 coffee shopping dialogue example [Mo 2017]</a:t>
            </a:r>
            <a:endParaRPr>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5" name="Shape 255"/>
        <p:cNvGrpSpPr/>
        <p:nvPr/>
      </p:nvGrpSpPr>
      <p:grpSpPr>
        <a:xfrm>
          <a:off x="0" y="0"/>
          <a:ext cx="0" cy="0"/>
          <a:chOff x="0" y="0"/>
          <a:chExt cx="0" cy="0"/>
        </a:xfrm>
      </p:grpSpPr>
      <p:sp>
        <p:nvSpPr>
          <p:cNvPr id="256" name="Google Shape;25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Evaluating Dialogue Systems</a:t>
            </a:r>
            <a:endParaRPr b="1"/>
          </a:p>
        </p:txBody>
      </p:sp>
      <p:sp>
        <p:nvSpPr>
          <p:cNvPr id="257" name="Google Shape;25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258" name="Google Shape;25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9" name="Google Shape;259;p35"/>
          <p:cNvPicPr preferRelativeResize="0"/>
          <p:nvPr/>
        </p:nvPicPr>
        <p:blipFill>
          <a:blip r:embed="rId3">
            <a:alphaModFix/>
          </a:blip>
          <a:stretch>
            <a:fillRect/>
          </a:stretch>
        </p:blipFill>
        <p:spPr>
          <a:xfrm>
            <a:off x="0" y="1782484"/>
            <a:ext cx="9144001" cy="2492933"/>
          </a:xfrm>
          <a:prstGeom prst="rect">
            <a:avLst/>
          </a:prstGeom>
          <a:noFill/>
          <a:ln>
            <a:noFill/>
          </a:ln>
        </p:spPr>
      </p:pic>
      <p:sp>
        <p:nvSpPr>
          <p:cNvPr id="260" name="Google Shape;260;p35"/>
          <p:cNvSpPr txBox="1"/>
          <p:nvPr/>
        </p:nvSpPr>
        <p:spPr>
          <a:xfrm>
            <a:off x="160725" y="4525300"/>
            <a:ext cx="8671500" cy="2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User </a:t>
            </a:r>
            <a:r>
              <a:rPr lang="en"/>
              <a:t>satisfaction</a:t>
            </a:r>
            <a:r>
              <a:rPr lang="en"/>
              <a:t> survey [Walker et al. 2001]</a:t>
            </a:r>
            <a:endParaRPr/>
          </a:p>
        </p:txBody>
      </p:sp>
      <p:sp>
        <p:nvSpPr>
          <p:cNvPr id="261" name="Google Shape;26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User satisfaction rating</a:t>
            </a:r>
            <a:endParaRPr b="1">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5" name="Shape 265"/>
        <p:cNvGrpSpPr/>
        <p:nvPr/>
      </p:nvGrpSpPr>
      <p:grpSpPr>
        <a:xfrm>
          <a:off x="0" y="0"/>
          <a:ext cx="0" cy="0"/>
          <a:chOff x="0" y="0"/>
          <a:chExt cx="0" cy="0"/>
        </a:xfrm>
      </p:grpSpPr>
      <p:sp>
        <p:nvSpPr>
          <p:cNvPr id="266" name="Google Shape;26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Recent Trends</a:t>
            </a:r>
            <a:endParaRPr b="1"/>
          </a:p>
        </p:txBody>
      </p:sp>
      <p:sp>
        <p:nvSpPr>
          <p:cNvPr id="267" name="Google Shape;267;p36"/>
          <p:cNvSpPr txBox="1"/>
          <p:nvPr>
            <p:ph idx="1" type="body"/>
          </p:nvPr>
        </p:nvSpPr>
        <p:spPr>
          <a:xfrm>
            <a:off x="311700" y="1152475"/>
            <a:ext cx="9068400" cy="3416400"/>
          </a:xfrm>
          <a:prstGeom prst="rect">
            <a:avLst/>
          </a:prstGeom>
        </p:spPr>
        <p:txBody>
          <a:bodyPr anchorCtr="0" anchor="t" bIns="91425" lIns="91425" spcFirstLastPara="1" rIns="91425" wrap="square" tIns="91425">
            <a:noAutofit/>
          </a:bodyPr>
          <a:lstStyle/>
          <a:p>
            <a:pPr indent="-368300" lvl="0" marL="457200" rtl="0" algn="l">
              <a:lnSpc>
                <a:spcPct val="114000"/>
              </a:lnSpc>
              <a:spcBef>
                <a:spcPts val="0"/>
              </a:spcBef>
              <a:spcAft>
                <a:spcPts val="0"/>
              </a:spcAft>
              <a:buClr>
                <a:srgbClr val="000000"/>
              </a:buClr>
              <a:buSzPts val="2200"/>
              <a:buChar char="●"/>
            </a:pPr>
            <a:r>
              <a:rPr lang="en" sz="2200">
                <a:solidFill>
                  <a:srgbClr val="000000"/>
                </a:solidFill>
              </a:rPr>
              <a:t>Incorporate EQ (or Empathy) into Dialogue</a:t>
            </a:r>
            <a:endParaRPr sz="2200">
              <a:solidFill>
                <a:srgbClr val="000000"/>
              </a:solidFill>
            </a:endParaRPr>
          </a:p>
          <a:p>
            <a:pPr indent="0" lvl="0" marL="457200" rtl="0" algn="l">
              <a:lnSpc>
                <a:spcPct val="114000"/>
              </a:lnSpc>
              <a:spcBef>
                <a:spcPts val="0"/>
              </a:spcBef>
              <a:spcAft>
                <a:spcPts val="0"/>
              </a:spcAft>
              <a:buNone/>
            </a:pPr>
            <a:r>
              <a:t/>
            </a:r>
            <a:endParaRPr sz="2200">
              <a:solidFill>
                <a:srgbClr val="000000"/>
              </a:solidFill>
            </a:endParaRPr>
          </a:p>
          <a:p>
            <a:pPr indent="-368300" lvl="0" marL="457200" rtl="0" algn="l">
              <a:lnSpc>
                <a:spcPct val="114000"/>
              </a:lnSpc>
              <a:spcBef>
                <a:spcPts val="0"/>
              </a:spcBef>
              <a:spcAft>
                <a:spcPts val="0"/>
              </a:spcAft>
              <a:buClr>
                <a:srgbClr val="000000"/>
              </a:buClr>
              <a:buSzPts val="2200"/>
              <a:buChar char="●"/>
            </a:pPr>
            <a:r>
              <a:rPr lang="en" sz="2200">
                <a:solidFill>
                  <a:srgbClr val="000000"/>
                </a:solidFill>
              </a:rPr>
              <a:t>Incorporate Common Sense Knowledge into Dialogue</a:t>
            </a:r>
            <a:endParaRPr sz="2200">
              <a:solidFill>
                <a:srgbClr val="000000"/>
              </a:solidFill>
            </a:endParaRPr>
          </a:p>
          <a:p>
            <a:pPr indent="0" lvl="0" marL="457200" rtl="0" algn="l">
              <a:lnSpc>
                <a:spcPct val="114000"/>
              </a:lnSpc>
              <a:spcBef>
                <a:spcPts val="0"/>
              </a:spcBef>
              <a:spcAft>
                <a:spcPts val="0"/>
              </a:spcAft>
              <a:buNone/>
            </a:pPr>
            <a:r>
              <a:t/>
            </a:r>
            <a:endParaRPr sz="2200">
              <a:solidFill>
                <a:srgbClr val="000000"/>
              </a:solidFill>
            </a:endParaRPr>
          </a:p>
          <a:p>
            <a:pPr indent="-368300" lvl="0" marL="457200" rtl="0" algn="l">
              <a:lnSpc>
                <a:spcPct val="114000"/>
              </a:lnSpc>
              <a:spcBef>
                <a:spcPts val="0"/>
              </a:spcBef>
              <a:spcAft>
                <a:spcPts val="0"/>
              </a:spcAft>
              <a:buClr>
                <a:srgbClr val="000000"/>
              </a:buClr>
              <a:buSzPts val="2200"/>
              <a:buChar char="●"/>
            </a:pPr>
            <a:r>
              <a:rPr lang="en" sz="2200">
                <a:solidFill>
                  <a:srgbClr val="000000"/>
                </a:solidFill>
              </a:rPr>
              <a:t>Incorporate Model Interpretability</a:t>
            </a:r>
            <a:endParaRPr sz="2200">
              <a:solidFill>
                <a:srgbClr val="000000"/>
              </a:solidFill>
            </a:endParaRPr>
          </a:p>
          <a:p>
            <a:pPr indent="0" lvl="0" marL="457200" rtl="0" algn="l">
              <a:lnSpc>
                <a:spcPct val="114000"/>
              </a:lnSpc>
              <a:spcBef>
                <a:spcPts val="0"/>
              </a:spcBef>
              <a:spcAft>
                <a:spcPts val="0"/>
              </a:spcAft>
              <a:buNone/>
            </a:pPr>
            <a:r>
              <a:t/>
            </a:r>
            <a:endParaRPr sz="2200">
              <a:solidFill>
                <a:srgbClr val="000000"/>
              </a:solidFill>
            </a:endParaRPr>
          </a:p>
          <a:p>
            <a:pPr indent="-368300" lvl="0" marL="457200" rtl="0" algn="l">
              <a:lnSpc>
                <a:spcPct val="114000"/>
              </a:lnSpc>
              <a:spcBef>
                <a:spcPts val="0"/>
              </a:spcBef>
              <a:spcAft>
                <a:spcPts val="0"/>
              </a:spcAft>
              <a:buClr>
                <a:srgbClr val="000000"/>
              </a:buClr>
              <a:buSzPts val="2200"/>
              <a:buChar char="●"/>
            </a:pPr>
            <a:r>
              <a:rPr lang="en" sz="2200">
                <a:solidFill>
                  <a:srgbClr val="000000"/>
                </a:solidFill>
              </a:rPr>
              <a:t>Incorporate Privacy Protection </a:t>
            </a:r>
            <a:endParaRPr sz="2200">
              <a:solidFill>
                <a:srgbClr val="000000"/>
              </a:solidFill>
            </a:endParaRPr>
          </a:p>
          <a:p>
            <a:pPr indent="0" lvl="0" marL="0" rtl="0" algn="l">
              <a:spcBef>
                <a:spcPts val="0"/>
              </a:spcBef>
              <a:spcAft>
                <a:spcPts val="1600"/>
              </a:spcAft>
              <a:buNone/>
            </a:pPr>
            <a:r>
              <a:t/>
            </a:r>
            <a:endParaRPr>
              <a:solidFill>
                <a:srgbClr val="000000"/>
              </a:solidFill>
            </a:endParaRPr>
          </a:p>
        </p:txBody>
      </p:sp>
      <p:sp>
        <p:nvSpPr>
          <p:cNvPr id="268" name="Google Shape;26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2" name="Shape 272"/>
        <p:cNvGrpSpPr/>
        <p:nvPr/>
      </p:nvGrpSpPr>
      <p:grpSpPr>
        <a:xfrm>
          <a:off x="0" y="0"/>
          <a:ext cx="0" cy="0"/>
          <a:chOff x="0" y="0"/>
          <a:chExt cx="0" cy="0"/>
        </a:xfrm>
      </p:grpSpPr>
      <p:sp>
        <p:nvSpPr>
          <p:cNvPr id="273" name="Google Shape;27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Papers Covered Today</a:t>
            </a:r>
            <a:endParaRPr b="1"/>
          </a:p>
        </p:txBody>
      </p:sp>
      <p:sp>
        <p:nvSpPr>
          <p:cNvPr id="274" name="Google Shape;274;p37"/>
          <p:cNvSpPr txBox="1"/>
          <p:nvPr>
            <p:ph idx="1" type="body"/>
          </p:nvPr>
        </p:nvSpPr>
        <p:spPr>
          <a:xfrm>
            <a:off x="311700" y="1152475"/>
            <a:ext cx="9068400" cy="34164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b="1" lang="en">
                <a:solidFill>
                  <a:srgbClr val="000000"/>
                </a:solidFill>
              </a:rPr>
              <a:t>Dialogue</a:t>
            </a:r>
            <a:r>
              <a:rPr b="1" lang="en">
                <a:solidFill>
                  <a:srgbClr val="000000"/>
                </a:solidFill>
              </a:rPr>
              <a:t> State Tracker:</a:t>
            </a:r>
            <a:endParaRPr b="1">
              <a:solidFill>
                <a:srgbClr val="000000"/>
              </a:solidFill>
            </a:endParaRPr>
          </a:p>
          <a:p>
            <a:pPr indent="-336550" lvl="0" marL="457200" rtl="0" algn="l">
              <a:lnSpc>
                <a:spcPct val="114000"/>
              </a:lnSpc>
              <a:spcBef>
                <a:spcPts val="0"/>
              </a:spcBef>
              <a:spcAft>
                <a:spcPts val="0"/>
              </a:spcAft>
              <a:buClr>
                <a:srgbClr val="000000"/>
              </a:buClr>
              <a:buSzPts val="1700"/>
              <a:buFont typeface="Proxima Nova"/>
              <a:buChar char="-"/>
            </a:pPr>
            <a:r>
              <a:rPr lang="en" sz="1700">
                <a:solidFill>
                  <a:srgbClr val="000000"/>
                </a:solidFill>
              </a:rPr>
              <a:t>Global-Locally Self-Attentive Dialogue State Tracker, 2018</a:t>
            </a:r>
            <a:endParaRPr>
              <a:solidFill>
                <a:srgbClr val="000000"/>
              </a:solidFill>
            </a:endParaRPr>
          </a:p>
          <a:p>
            <a:pPr indent="0" lvl="0" marL="0" rtl="0" algn="l">
              <a:lnSpc>
                <a:spcPct val="114000"/>
              </a:lnSpc>
              <a:spcBef>
                <a:spcPts val="0"/>
              </a:spcBef>
              <a:spcAft>
                <a:spcPts val="0"/>
              </a:spcAft>
              <a:buNone/>
            </a:pPr>
            <a:r>
              <a:t/>
            </a:r>
            <a:endParaRPr b="1" sz="1000">
              <a:solidFill>
                <a:srgbClr val="000000"/>
              </a:solidFill>
            </a:endParaRPr>
          </a:p>
          <a:p>
            <a:pPr indent="0" lvl="0" marL="0" rtl="0" algn="l">
              <a:lnSpc>
                <a:spcPct val="114000"/>
              </a:lnSpc>
              <a:spcBef>
                <a:spcPts val="0"/>
              </a:spcBef>
              <a:spcAft>
                <a:spcPts val="0"/>
              </a:spcAft>
              <a:buNone/>
            </a:pPr>
            <a:r>
              <a:rPr b="1" lang="en">
                <a:solidFill>
                  <a:srgbClr val="000000"/>
                </a:solidFill>
              </a:rPr>
              <a:t>Dialogue to Query:</a:t>
            </a:r>
            <a:endParaRPr b="1">
              <a:solidFill>
                <a:srgbClr val="000000"/>
              </a:solidFill>
            </a:endParaRPr>
          </a:p>
          <a:p>
            <a:pPr indent="-336550" lvl="0" marL="457200" rtl="0" algn="l">
              <a:lnSpc>
                <a:spcPct val="114000"/>
              </a:lnSpc>
              <a:spcBef>
                <a:spcPts val="0"/>
              </a:spcBef>
              <a:spcAft>
                <a:spcPts val="0"/>
              </a:spcAft>
              <a:buClr>
                <a:srgbClr val="000000"/>
              </a:buClr>
              <a:buSzPts val="1700"/>
              <a:buFont typeface="Proxima Nova"/>
              <a:buChar char="-"/>
            </a:pPr>
            <a:r>
              <a:rPr lang="en" sz="1700">
                <a:solidFill>
                  <a:srgbClr val="000000"/>
                </a:solidFill>
              </a:rPr>
              <a:t>Learning to Map Context-Dependent Sentence to Executable Formal Queries, 2018</a:t>
            </a:r>
            <a:endParaRPr sz="1700">
              <a:solidFill>
                <a:srgbClr val="000000"/>
              </a:solidFill>
            </a:endParaRPr>
          </a:p>
          <a:p>
            <a:pPr indent="0" lvl="0" marL="0" rtl="0" algn="l">
              <a:lnSpc>
                <a:spcPct val="114000"/>
              </a:lnSpc>
              <a:spcBef>
                <a:spcPts val="0"/>
              </a:spcBef>
              <a:spcAft>
                <a:spcPts val="0"/>
              </a:spcAft>
              <a:buNone/>
            </a:pPr>
            <a:r>
              <a:t/>
            </a:r>
            <a:endParaRPr sz="1700">
              <a:solidFill>
                <a:srgbClr val="000000"/>
              </a:solidFill>
            </a:endParaRPr>
          </a:p>
          <a:p>
            <a:pPr indent="0" lvl="0" marL="0" rtl="0" algn="l">
              <a:lnSpc>
                <a:spcPct val="114000"/>
              </a:lnSpc>
              <a:spcBef>
                <a:spcPts val="0"/>
              </a:spcBef>
              <a:spcAft>
                <a:spcPts val="0"/>
              </a:spcAft>
              <a:buNone/>
            </a:pPr>
            <a:r>
              <a:rPr b="1" lang="en">
                <a:solidFill>
                  <a:srgbClr val="000000"/>
                </a:solidFill>
              </a:rPr>
              <a:t>Task-oriented Dialogue Systems:</a:t>
            </a:r>
            <a:endParaRPr sz="1700">
              <a:solidFill>
                <a:srgbClr val="000000"/>
              </a:solidFill>
            </a:endParaRPr>
          </a:p>
          <a:p>
            <a:pPr indent="-336550" lvl="0" marL="457200" rtl="0" algn="l">
              <a:lnSpc>
                <a:spcPct val="114000"/>
              </a:lnSpc>
              <a:spcBef>
                <a:spcPts val="0"/>
              </a:spcBef>
              <a:spcAft>
                <a:spcPts val="0"/>
              </a:spcAft>
              <a:buClr>
                <a:srgbClr val="000000"/>
              </a:buClr>
              <a:buSzPts val="1700"/>
              <a:buFont typeface="Lato"/>
              <a:buChar char="-"/>
            </a:pPr>
            <a:r>
              <a:rPr lang="en" sz="1700">
                <a:solidFill>
                  <a:srgbClr val="000000"/>
                </a:solidFill>
              </a:rPr>
              <a:t>Sequicity: Simplifying Task-oriented Dialogue Systems with Single Sequence-to-Sequence Architectures, 2018</a:t>
            </a:r>
            <a:endParaRPr sz="1700">
              <a:solidFill>
                <a:srgbClr val="000000"/>
              </a:solidFill>
            </a:endParaRPr>
          </a:p>
          <a:p>
            <a:pPr indent="-336550" lvl="0" marL="457200" rtl="0" algn="l">
              <a:lnSpc>
                <a:spcPct val="114000"/>
              </a:lnSpc>
              <a:spcBef>
                <a:spcPts val="0"/>
              </a:spcBef>
              <a:spcAft>
                <a:spcPts val="0"/>
              </a:spcAft>
              <a:buClr>
                <a:srgbClr val="000000"/>
              </a:buClr>
              <a:buSzPts val="1700"/>
              <a:buFont typeface="Lato"/>
              <a:buChar char="-"/>
            </a:pPr>
            <a:r>
              <a:rPr lang="en" sz="1700">
                <a:solidFill>
                  <a:srgbClr val="000000"/>
                </a:solidFill>
              </a:rPr>
              <a:t>End-to-End Learning of Task-Oriented Dialogs, 2018</a:t>
            </a:r>
            <a:endParaRPr sz="1700">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spcBef>
                <a:spcPts val="0"/>
              </a:spcBef>
              <a:spcAft>
                <a:spcPts val="1600"/>
              </a:spcAft>
              <a:buNone/>
            </a:pPr>
            <a:r>
              <a:t/>
            </a:r>
            <a:endParaRPr>
              <a:solidFill>
                <a:srgbClr val="000000"/>
              </a:solidFill>
            </a:endParaRPr>
          </a:p>
        </p:txBody>
      </p:sp>
      <p:sp>
        <p:nvSpPr>
          <p:cNvPr id="275" name="Google Shape;27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9" name="Shape 279"/>
        <p:cNvGrpSpPr/>
        <p:nvPr/>
      </p:nvGrpSpPr>
      <p:grpSpPr>
        <a:xfrm>
          <a:off x="0" y="0"/>
          <a:ext cx="0" cy="0"/>
          <a:chOff x="0" y="0"/>
          <a:chExt cx="0" cy="0"/>
        </a:xfrm>
      </p:grpSpPr>
      <p:sp>
        <p:nvSpPr>
          <p:cNvPr id="280" name="Google Shape;28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Paper 1: Dialogue State Tracker</a:t>
            </a:r>
            <a:endParaRPr b="1"/>
          </a:p>
        </p:txBody>
      </p:sp>
      <p:sp>
        <p:nvSpPr>
          <p:cNvPr id="281" name="Google Shape;281;p38"/>
          <p:cNvSpPr txBox="1"/>
          <p:nvPr/>
        </p:nvSpPr>
        <p:spPr>
          <a:xfrm>
            <a:off x="311700" y="1216850"/>
            <a:ext cx="5721000" cy="34620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800" u="sng">
                <a:solidFill>
                  <a:srgbClr val="1C4587"/>
                </a:solidFill>
                <a:highlight>
                  <a:srgbClr val="FFFFFF"/>
                </a:highlight>
                <a:latin typeface="Proxima Nova"/>
                <a:ea typeface="Proxima Nova"/>
                <a:cs typeface="Proxima Nova"/>
                <a:sym typeface="Proxima Nova"/>
                <a:hlinkClick r:id="rId3"/>
              </a:rPr>
              <a:t>Global-Locally Self-Attentive Dialogue State Tracker</a:t>
            </a:r>
            <a:endParaRPr sz="1600">
              <a:solidFill>
                <a:srgbClr val="595959"/>
              </a:solidFill>
              <a:latin typeface="Proxima Nova"/>
              <a:ea typeface="Proxima Nova"/>
              <a:cs typeface="Proxima Nova"/>
              <a:sym typeface="Proxima Nova"/>
            </a:endParaRPr>
          </a:p>
          <a:p>
            <a:pPr indent="0" lvl="0" marL="0" rtl="0" algn="l">
              <a:lnSpc>
                <a:spcPct val="114000"/>
              </a:lnSpc>
              <a:spcBef>
                <a:spcPts val="0"/>
              </a:spcBef>
              <a:spcAft>
                <a:spcPts val="0"/>
              </a:spcAft>
              <a:buNone/>
            </a:pPr>
            <a:r>
              <a:rPr lang="en" sz="1600">
                <a:solidFill>
                  <a:srgbClr val="595959"/>
                </a:solidFill>
                <a:uFill>
                  <a:noFill/>
                </a:uFill>
                <a:latin typeface="Proxima Nova"/>
                <a:ea typeface="Proxima Nova"/>
                <a:cs typeface="Proxima Nova"/>
                <a:sym typeface="Proxima Nova"/>
                <a:hlinkClick r:id="rId4"/>
              </a:rPr>
              <a:t>Victor Zhong</a:t>
            </a:r>
            <a:r>
              <a:rPr lang="en" sz="1600">
                <a:solidFill>
                  <a:srgbClr val="595959"/>
                </a:solidFill>
                <a:latin typeface="Proxima Nova"/>
                <a:ea typeface="Proxima Nova"/>
                <a:cs typeface="Proxima Nova"/>
                <a:sym typeface="Proxima Nova"/>
              </a:rPr>
              <a:t>, </a:t>
            </a:r>
            <a:r>
              <a:rPr lang="en" sz="1600">
                <a:solidFill>
                  <a:srgbClr val="595959"/>
                </a:solidFill>
                <a:uFill>
                  <a:noFill/>
                </a:uFill>
                <a:latin typeface="Proxima Nova"/>
                <a:ea typeface="Proxima Nova"/>
                <a:cs typeface="Proxima Nova"/>
                <a:sym typeface="Proxima Nova"/>
                <a:hlinkClick r:id="rId5"/>
              </a:rPr>
              <a:t>Caiming Xiong</a:t>
            </a:r>
            <a:r>
              <a:rPr lang="en" sz="1600">
                <a:solidFill>
                  <a:srgbClr val="595959"/>
                </a:solidFill>
                <a:latin typeface="Proxima Nova"/>
                <a:ea typeface="Proxima Nova"/>
                <a:cs typeface="Proxima Nova"/>
                <a:sym typeface="Proxima Nova"/>
              </a:rPr>
              <a:t>, </a:t>
            </a:r>
            <a:r>
              <a:rPr lang="en" sz="1600">
                <a:solidFill>
                  <a:srgbClr val="595959"/>
                </a:solidFill>
                <a:uFill>
                  <a:noFill/>
                </a:uFill>
                <a:latin typeface="Proxima Nova"/>
                <a:ea typeface="Proxima Nova"/>
                <a:cs typeface="Proxima Nova"/>
                <a:sym typeface="Proxima Nova"/>
                <a:hlinkClick r:id="rId6"/>
              </a:rPr>
              <a:t>Richard Socher</a:t>
            </a:r>
            <a:r>
              <a:rPr lang="en">
                <a:solidFill>
                  <a:srgbClr val="595959"/>
                </a:solidFill>
                <a:latin typeface="Proxima Nova"/>
                <a:ea typeface="Proxima Nova"/>
                <a:cs typeface="Proxima Nova"/>
                <a:sym typeface="Proxima Nova"/>
              </a:rPr>
              <a:t> </a:t>
            </a:r>
            <a:r>
              <a:rPr lang="en" sz="1600">
                <a:solidFill>
                  <a:srgbClr val="595959"/>
                </a:solidFill>
                <a:latin typeface="Proxima Nova"/>
                <a:ea typeface="Proxima Nova"/>
                <a:cs typeface="Proxima Nova"/>
                <a:sym typeface="Proxima Nova"/>
              </a:rPr>
              <a:t>(</a:t>
            </a:r>
            <a:r>
              <a:rPr i="1" lang="en" sz="1600">
                <a:solidFill>
                  <a:srgbClr val="595959"/>
                </a:solidFill>
                <a:latin typeface="Proxima Nova"/>
                <a:ea typeface="Proxima Nova"/>
                <a:cs typeface="Proxima Nova"/>
                <a:sym typeface="Proxima Nova"/>
              </a:rPr>
              <a:t>ACL 2018</a:t>
            </a:r>
            <a:r>
              <a:rPr lang="en" sz="1600">
                <a:solidFill>
                  <a:srgbClr val="595959"/>
                </a:solidFill>
                <a:latin typeface="Proxima Nova"/>
                <a:ea typeface="Proxima Nova"/>
                <a:cs typeface="Proxima Nova"/>
                <a:sym typeface="Proxima Nova"/>
              </a:rPr>
              <a:t>)</a:t>
            </a:r>
            <a:endParaRPr>
              <a:solidFill>
                <a:srgbClr val="595959"/>
              </a:solidFill>
              <a:latin typeface="Proxima Nova"/>
              <a:ea typeface="Proxima Nova"/>
              <a:cs typeface="Proxima Nova"/>
              <a:sym typeface="Proxima Nova"/>
            </a:endParaRPr>
          </a:p>
          <a:p>
            <a:pPr indent="0" lvl="0" marL="0" marR="0" rtl="0" algn="just">
              <a:lnSpc>
                <a:spcPct val="114000"/>
              </a:lnSpc>
              <a:spcBef>
                <a:spcPts val="0"/>
              </a:spcBef>
              <a:spcAft>
                <a:spcPts val="0"/>
              </a:spcAft>
              <a:buNone/>
            </a:pPr>
            <a:r>
              <a:rPr lang="en" sz="1200">
                <a:solidFill>
                  <a:srgbClr val="595959"/>
                </a:solidFill>
                <a:latin typeface="Proxima Nova"/>
                <a:ea typeface="Proxima Nova"/>
                <a:cs typeface="Proxima Nova"/>
                <a:sym typeface="Proxima Nova"/>
              </a:rPr>
              <a:t>“</a:t>
            </a:r>
            <a:r>
              <a:rPr lang="en" sz="1200">
                <a:solidFill>
                  <a:srgbClr val="595959"/>
                </a:solidFill>
                <a:latin typeface="Proxima Nova"/>
                <a:ea typeface="Proxima Nova"/>
                <a:cs typeface="Proxima Nova"/>
                <a:sym typeface="Proxima Nova"/>
              </a:rPr>
              <a:t>In this work, we propose the Global-Locally Self-Attentive Dialogue State Tracker (GLAD), a new state-of-the-art model for dialogue state tracking. In contrast to previous work that estimate each slot-value pair independently, GLAD uses global modules to share parameters between estimators for each slot and local modules to learn slot-specific feature representations. We show that by doing so, GLAD generalizes on rare slot-value pairs with few training examples. GLAD achieves state-of-the-art results of 88.1% goal accuracy and 97.1% request accuracy on the WoZ dialogue state tracking task (Wen et al., 2017), outperforming prior best by 3.7% and 5.5%. On DSTC2 (Henderson et al., 2014a), we achieve 74.5% goal accuracy and 97.5% request accuracy, outperforming prior best by 1.1% and 1.0%. </a:t>
            </a:r>
            <a:endParaRPr>
              <a:solidFill>
                <a:srgbClr val="595959"/>
              </a:solidFill>
              <a:latin typeface="Proxima Nova"/>
              <a:ea typeface="Proxima Nova"/>
              <a:cs typeface="Proxima Nova"/>
              <a:sym typeface="Proxima Nova"/>
            </a:endParaRPr>
          </a:p>
        </p:txBody>
      </p:sp>
      <p:pic>
        <p:nvPicPr>
          <p:cNvPr id="282" name="Google Shape;282;p38"/>
          <p:cNvPicPr preferRelativeResize="0"/>
          <p:nvPr/>
        </p:nvPicPr>
        <p:blipFill>
          <a:blip r:embed="rId7">
            <a:alphaModFix/>
          </a:blip>
          <a:stretch>
            <a:fillRect/>
          </a:stretch>
        </p:blipFill>
        <p:spPr>
          <a:xfrm>
            <a:off x="6032700" y="543019"/>
            <a:ext cx="2918525" cy="4215633"/>
          </a:xfrm>
          <a:prstGeom prst="rect">
            <a:avLst/>
          </a:prstGeom>
          <a:noFill/>
          <a:ln>
            <a:noFill/>
          </a:ln>
        </p:spPr>
      </p:pic>
      <p:sp>
        <p:nvSpPr>
          <p:cNvPr id="283" name="Google Shape;28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7" name="Shape 287"/>
        <p:cNvGrpSpPr/>
        <p:nvPr/>
      </p:nvGrpSpPr>
      <p:grpSpPr>
        <a:xfrm>
          <a:off x="0" y="0"/>
          <a:ext cx="0" cy="0"/>
          <a:chOff x="0" y="0"/>
          <a:chExt cx="0" cy="0"/>
        </a:xfrm>
      </p:grpSpPr>
      <p:sp>
        <p:nvSpPr>
          <p:cNvPr id="288" name="Google Shape;28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Motivation</a:t>
            </a:r>
            <a:endParaRPr b="1"/>
          </a:p>
          <a:p>
            <a:pPr indent="0" lvl="0" marL="0" rtl="0" algn="l">
              <a:spcBef>
                <a:spcPts val="0"/>
              </a:spcBef>
              <a:spcAft>
                <a:spcPts val="0"/>
              </a:spcAft>
              <a:buNone/>
            </a:pPr>
            <a:r>
              <a:t/>
            </a:r>
            <a:endParaRPr/>
          </a:p>
        </p:txBody>
      </p:sp>
      <p:sp>
        <p:nvSpPr>
          <p:cNvPr id="289" name="Google Shape;28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A1A1A"/>
                </a:solidFill>
              </a:rPr>
              <a:t>Background:</a:t>
            </a:r>
            <a:r>
              <a:rPr lang="en" sz="2000">
                <a:solidFill>
                  <a:srgbClr val="1A1A1A"/>
                </a:solidFill>
              </a:rPr>
              <a:t> </a:t>
            </a:r>
            <a:endParaRPr sz="2000">
              <a:solidFill>
                <a:srgbClr val="1A1A1A"/>
              </a:solidFill>
            </a:endParaRPr>
          </a:p>
          <a:p>
            <a:pPr indent="0" lvl="0" marL="0" rtl="0" algn="l">
              <a:spcBef>
                <a:spcPts val="1600"/>
              </a:spcBef>
              <a:spcAft>
                <a:spcPts val="0"/>
              </a:spcAft>
              <a:buNone/>
            </a:pPr>
            <a:r>
              <a:rPr lang="en">
                <a:solidFill>
                  <a:srgbClr val="1A1A1A"/>
                </a:solidFill>
              </a:rPr>
              <a:t>Task-oriented dialogues cover large state spaces, many slot value pairs that compose the state </a:t>
            </a:r>
            <a:r>
              <a:rPr b="1" lang="en">
                <a:solidFill>
                  <a:srgbClr val="1A1A1A"/>
                </a:solidFill>
              </a:rPr>
              <a:t>rarely occur</a:t>
            </a:r>
            <a:r>
              <a:rPr lang="en">
                <a:solidFill>
                  <a:srgbClr val="1A1A1A"/>
                </a:solidFill>
              </a:rPr>
              <a:t> in the training data. Failure to predict these rare slot-value pairs result in </a:t>
            </a:r>
            <a:r>
              <a:rPr b="1" lang="en">
                <a:solidFill>
                  <a:srgbClr val="1A1A1A"/>
                </a:solidFill>
              </a:rPr>
              <a:t>incorrect</a:t>
            </a:r>
            <a:r>
              <a:rPr lang="en">
                <a:solidFill>
                  <a:srgbClr val="1A1A1A"/>
                </a:solidFill>
              </a:rPr>
              <a:t> turn-level goal and request tracking.</a:t>
            </a:r>
            <a:endParaRPr>
              <a:solidFill>
                <a:srgbClr val="1A1A1A"/>
              </a:solidFill>
            </a:endParaRPr>
          </a:p>
          <a:p>
            <a:pPr indent="0" lvl="0" marL="0" rtl="0" algn="l">
              <a:spcBef>
                <a:spcPts val="1600"/>
              </a:spcBef>
              <a:spcAft>
                <a:spcPts val="0"/>
              </a:spcAft>
              <a:buNone/>
            </a:pPr>
            <a:r>
              <a:rPr b="1" lang="en" sz="2000">
                <a:solidFill>
                  <a:srgbClr val="1A1A1A"/>
                </a:solidFill>
              </a:rPr>
              <a:t>Proposal:</a:t>
            </a:r>
            <a:endParaRPr b="1" sz="2000">
              <a:solidFill>
                <a:srgbClr val="1A1A1A"/>
              </a:solidFill>
            </a:endParaRPr>
          </a:p>
          <a:p>
            <a:pPr indent="0" lvl="0" marL="0" rtl="0" algn="l">
              <a:spcBef>
                <a:spcPts val="1600"/>
              </a:spcBef>
              <a:spcAft>
                <a:spcPts val="1600"/>
              </a:spcAft>
              <a:buNone/>
            </a:pPr>
            <a:r>
              <a:rPr lang="en">
                <a:solidFill>
                  <a:srgbClr val="1A1A1A"/>
                </a:solidFill>
              </a:rPr>
              <a:t>Solve the problem of extraction of </a:t>
            </a:r>
            <a:r>
              <a:rPr b="1" lang="en">
                <a:solidFill>
                  <a:srgbClr val="1A1A1A"/>
                </a:solidFill>
              </a:rPr>
              <a:t>rare slot-value pairs</a:t>
            </a:r>
            <a:r>
              <a:rPr lang="en">
                <a:solidFill>
                  <a:srgbClr val="1A1A1A"/>
                </a:solidFill>
              </a:rPr>
              <a:t> that compose the state during each turn by proposing </a:t>
            </a:r>
            <a:r>
              <a:rPr b="1" lang="en">
                <a:solidFill>
                  <a:srgbClr val="1A1A1A"/>
                </a:solidFill>
              </a:rPr>
              <a:t>G</a:t>
            </a:r>
            <a:r>
              <a:rPr lang="en">
                <a:solidFill>
                  <a:srgbClr val="1A1A1A"/>
                </a:solidFill>
              </a:rPr>
              <a:t>lobal-</a:t>
            </a:r>
            <a:r>
              <a:rPr b="1" lang="en">
                <a:solidFill>
                  <a:srgbClr val="1A1A1A"/>
                </a:solidFill>
              </a:rPr>
              <a:t>L</a:t>
            </a:r>
            <a:r>
              <a:rPr lang="en">
                <a:solidFill>
                  <a:srgbClr val="1A1A1A"/>
                </a:solidFill>
              </a:rPr>
              <a:t>ocally </a:t>
            </a:r>
            <a:r>
              <a:rPr b="1" lang="en">
                <a:solidFill>
                  <a:srgbClr val="1A1A1A"/>
                </a:solidFill>
              </a:rPr>
              <a:t>S</a:t>
            </a:r>
            <a:r>
              <a:rPr lang="en">
                <a:solidFill>
                  <a:srgbClr val="1A1A1A"/>
                </a:solidFill>
              </a:rPr>
              <a:t>elf-Attention </a:t>
            </a:r>
            <a:r>
              <a:rPr b="1" lang="en">
                <a:solidFill>
                  <a:srgbClr val="1A1A1A"/>
                </a:solidFill>
              </a:rPr>
              <a:t>D</a:t>
            </a:r>
            <a:r>
              <a:rPr lang="en">
                <a:solidFill>
                  <a:srgbClr val="1A1A1A"/>
                </a:solidFill>
              </a:rPr>
              <a:t>ialogue State Tracker, a new state-of-art model for dialogue state tracking</a:t>
            </a:r>
            <a:endParaRPr>
              <a:solidFill>
                <a:srgbClr val="1A1A1A"/>
              </a:solidFill>
            </a:endParaRPr>
          </a:p>
        </p:txBody>
      </p:sp>
      <p:sp>
        <p:nvSpPr>
          <p:cNvPr id="290" name="Google Shape;29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4" name="Shape 294"/>
        <p:cNvGrpSpPr/>
        <p:nvPr/>
      </p:nvGrpSpPr>
      <p:grpSpPr>
        <a:xfrm>
          <a:off x="0" y="0"/>
          <a:ext cx="0" cy="0"/>
          <a:chOff x="0" y="0"/>
          <a:chExt cx="0" cy="0"/>
        </a:xfrm>
      </p:grpSpPr>
      <p:sp>
        <p:nvSpPr>
          <p:cNvPr id="295" name="Google Shape;29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Motivation</a:t>
            </a:r>
            <a:endParaRPr b="1"/>
          </a:p>
          <a:p>
            <a:pPr indent="0" lvl="0" marL="0" rtl="0" algn="l">
              <a:spcBef>
                <a:spcPts val="0"/>
              </a:spcBef>
              <a:spcAft>
                <a:spcPts val="0"/>
              </a:spcAft>
              <a:buNone/>
            </a:pPr>
            <a:r>
              <a:t/>
            </a:r>
            <a:endParaRPr/>
          </a:p>
        </p:txBody>
      </p:sp>
      <p:pic>
        <p:nvPicPr>
          <p:cNvPr id="296" name="Google Shape;296;p40"/>
          <p:cNvPicPr preferRelativeResize="0"/>
          <p:nvPr/>
        </p:nvPicPr>
        <p:blipFill>
          <a:blip r:embed="rId3">
            <a:alphaModFix/>
          </a:blip>
          <a:stretch>
            <a:fillRect/>
          </a:stretch>
        </p:blipFill>
        <p:spPr>
          <a:xfrm>
            <a:off x="152400" y="1170125"/>
            <a:ext cx="8839198" cy="3365870"/>
          </a:xfrm>
          <a:prstGeom prst="rect">
            <a:avLst/>
          </a:prstGeom>
          <a:noFill/>
          <a:ln>
            <a:noFill/>
          </a:ln>
        </p:spPr>
      </p:pic>
      <p:sp>
        <p:nvSpPr>
          <p:cNvPr id="297" name="Google Shape;297;p40"/>
          <p:cNvSpPr/>
          <p:nvPr/>
        </p:nvSpPr>
        <p:spPr>
          <a:xfrm>
            <a:off x="3882500" y="4170075"/>
            <a:ext cx="3141300" cy="719100"/>
          </a:xfrm>
          <a:prstGeom prst="wedgeRoundRectCallout">
            <a:avLst>
              <a:gd fmla="val 48244" name="adj1"/>
              <a:gd fmla="val -159209"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slot-value pairs that compose the state during each turn  </a:t>
            </a:r>
            <a:endParaRPr sz="1600"/>
          </a:p>
        </p:txBody>
      </p:sp>
      <p:sp>
        <p:nvSpPr>
          <p:cNvPr id="298" name="Google Shape;29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2" name="Shape 302"/>
        <p:cNvGrpSpPr/>
        <p:nvPr/>
      </p:nvGrpSpPr>
      <p:grpSpPr>
        <a:xfrm>
          <a:off x="0" y="0"/>
          <a:ext cx="0" cy="0"/>
          <a:chOff x="0" y="0"/>
          <a:chExt cx="0" cy="0"/>
        </a:xfrm>
      </p:grpSpPr>
      <p:sp>
        <p:nvSpPr>
          <p:cNvPr id="303" name="Google Shape;30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a:t>
            </a:r>
            <a:endParaRPr/>
          </a:p>
        </p:txBody>
      </p:sp>
      <p:sp>
        <p:nvSpPr>
          <p:cNvPr id="304" name="Google Shape;30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2000">
                <a:solidFill>
                  <a:schemeClr val="dk1"/>
                </a:solidFill>
              </a:rPr>
              <a:t>Previous Work</a:t>
            </a:r>
            <a:r>
              <a:rPr lang="en" sz="2000">
                <a:solidFill>
                  <a:schemeClr val="dk1"/>
                </a:solidFill>
              </a:rPr>
              <a:t>: Estimate each slot-value pair </a:t>
            </a:r>
            <a:r>
              <a:rPr b="1" lang="en" sz="2000">
                <a:solidFill>
                  <a:schemeClr val="dk1"/>
                </a:solidFill>
              </a:rPr>
              <a:t>independently</a:t>
            </a:r>
            <a:r>
              <a:rPr lang="en" sz="2000">
                <a:solidFill>
                  <a:schemeClr val="dk1"/>
                </a:solidFill>
              </a:rPr>
              <a:t>.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Model in Paper</a:t>
            </a:r>
            <a:r>
              <a:rPr lang="en" sz="2000">
                <a:solidFill>
                  <a:schemeClr val="dk1"/>
                </a:solidFill>
              </a:rPr>
              <a:t>: GLAD uses </a:t>
            </a:r>
            <a:r>
              <a:rPr b="1" lang="en" sz="2000">
                <a:solidFill>
                  <a:schemeClr val="dk1"/>
                </a:solidFill>
              </a:rPr>
              <a:t>global modules</a:t>
            </a:r>
            <a:r>
              <a:rPr lang="en" sz="2000">
                <a:solidFill>
                  <a:schemeClr val="dk1"/>
                </a:solidFill>
              </a:rPr>
              <a:t> to share parameters between estimators for each slot and </a:t>
            </a:r>
            <a:r>
              <a:rPr b="1" lang="en" sz="2000">
                <a:solidFill>
                  <a:schemeClr val="dk1"/>
                </a:solidFill>
              </a:rPr>
              <a:t>local modules</a:t>
            </a:r>
            <a:r>
              <a:rPr lang="en" sz="2000">
                <a:solidFill>
                  <a:schemeClr val="dk1"/>
                </a:solidFill>
              </a:rPr>
              <a:t> to learn slot-specific feature representations.  </a:t>
            </a:r>
            <a:endParaRPr sz="1100"/>
          </a:p>
          <a:p>
            <a:pPr indent="101600" lvl="0" marL="0" rtl="0" algn="l">
              <a:spcBef>
                <a:spcPts val="0"/>
              </a:spcBef>
              <a:spcAft>
                <a:spcPts val="0"/>
              </a:spcAft>
              <a:buNone/>
            </a:pPr>
            <a:r>
              <a:rPr lang="en"/>
              <a:t>					</a:t>
            </a:r>
            <a:endParaRPr/>
          </a:p>
          <a:p>
            <a:pPr indent="101600" lvl="0" marL="0" rtl="0" algn="l">
              <a:spcBef>
                <a:spcPts val="0"/>
              </a:spcBef>
              <a:spcAft>
                <a:spcPts val="0"/>
              </a:spcAft>
              <a:buNone/>
            </a:pPr>
            <a:r>
              <a:rPr lang="en"/>
              <a:t>				</a:t>
            </a:r>
            <a:endParaRPr/>
          </a:p>
          <a:p>
            <a:pPr indent="101600" lvl="0" marL="0" rtl="0" algn="l">
              <a:spcBef>
                <a:spcPts val="0"/>
              </a:spcBef>
              <a:spcAft>
                <a:spcPts val="0"/>
              </a:spcAft>
              <a:buNone/>
            </a:pPr>
            <a:r>
              <a:rPr lang="en"/>
              <a:t>			</a:t>
            </a:r>
            <a:endParaRPr/>
          </a:p>
          <a:p>
            <a:pPr indent="101600" lvl="0" marL="0" rtl="0" algn="l">
              <a:spcBef>
                <a:spcPts val="0"/>
              </a:spcBef>
              <a:spcAft>
                <a:spcPts val="0"/>
              </a:spcAft>
              <a:buNone/>
            </a:pPr>
            <a:r>
              <a:rPr lang="en"/>
              <a:t>		</a:t>
            </a:r>
            <a:endParaRPr/>
          </a:p>
          <a:p>
            <a:pPr indent="0" lvl="0" marL="0" rtl="0" algn="l">
              <a:spcBef>
                <a:spcPts val="0"/>
              </a:spcBef>
              <a:spcAft>
                <a:spcPts val="0"/>
              </a:spcAft>
              <a:buNone/>
            </a:pPr>
            <a:r>
              <a:t/>
            </a:r>
            <a:endParaRPr sz="2000">
              <a:solidFill>
                <a:schemeClr val="dk1"/>
              </a:solidFill>
            </a:endParaRPr>
          </a:p>
          <a:p>
            <a:pPr indent="101600" lvl="0" marL="0" rtl="0" algn="l">
              <a:spcBef>
                <a:spcPts val="0"/>
              </a:spcBef>
              <a:spcAft>
                <a:spcPts val="0"/>
              </a:spcAft>
              <a:buNone/>
            </a:pPr>
            <a:r>
              <a:rPr lang="en" sz="2000"/>
              <a:t>				</a:t>
            </a:r>
            <a:endParaRPr sz="2000"/>
          </a:p>
          <a:p>
            <a:pPr indent="101600" lvl="0" marL="0" rtl="0" algn="l">
              <a:spcBef>
                <a:spcPts val="0"/>
              </a:spcBef>
              <a:spcAft>
                <a:spcPts val="0"/>
              </a:spcAft>
              <a:buNone/>
            </a:pPr>
            <a:r>
              <a:rPr lang="en" sz="2000"/>
              <a:t>			</a:t>
            </a:r>
            <a:endParaRPr sz="2000"/>
          </a:p>
          <a:p>
            <a:pPr indent="101600" lvl="0" marL="0" rtl="0" algn="l">
              <a:spcBef>
                <a:spcPts val="0"/>
              </a:spcBef>
              <a:spcAft>
                <a:spcPts val="0"/>
              </a:spcAft>
              <a:buNone/>
            </a:pPr>
            <a:r>
              <a:rPr lang="en" sz="2000"/>
              <a:t>		</a:t>
            </a:r>
            <a:endParaRPr sz="2000"/>
          </a:p>
          <a:p>
            <a:pPr indent="0" lvl="0" marL="0" rtl="0" algn="l">
              <a:spcBef>
                <a:spcPts val="0"/>
              </a:spcBef>
              <a:spcAft>
                <a:spcPts val="1600"/>
              </a:spcAft>
              <a:buNone/>
            </a:pPr>
            <a:r>
              <a:t/>
            </a:r>
            <a:endParaRPr sz="2000"/>
          </a:p>
        </p:txBody>
      </p:sp>
      <p:sp>
        <p:nvSpPr>
          <p:cNvPr id="305" name="Google Shape;30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are Dialogue System</a:t>
            </a:r>
            <a:r>
              <a:rPr b="1" lang="en"/>
              <a:t>s</a:t>
            </a:r>
            <a:endParaRPr b="1"/>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solidFill>
                  <a:srgbClr val="000000"/>
                </a:solidFill>
              </a:rPr>
              <a:t>A dialogue system is a computer system intended to converse with a human with a coherent structure. </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lang="en">
                <a:solidFill>
                  <a:srgbClr val="000000"/>
                </a:solidFill>
              </a:rPr>
              <a:t> Automatic human - computer conversation system</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lang="en">
                <a:solidFill>
                  <a:srgbClr val="000000"/>
                </a:solidFill>
              </a:rPr>
              <a:t> Work as our personal assistant or chat companion</a:t>
            </a:r>
            <a:endParaRPr>
              <a:latin typeface="Proxima Nova Semibold"/>
              <a:ea typeface="Proxima Nova Semibold"/>
              <a:cs typeface="Proxima Nova Semibold"/>
              <a:sym typeface="Proxima Nova Semibold"/>
            </a:endParaRPr>
          </a:p>
        </p:txBody>
      </p:sp>
      <p:pic>
        <p:nvPicPr>
          <p:cNvPr id="76" name="Google Shape;76;p15"/>
          <p:cNvPicPr preferRelativeResize="0"/>
          <p:nvPr/>
        </p:nvPicPr>
        <p:blipFill>
          <a:blip r:embed="rId3">
            <a:alphaModFix/>
          </a:blip>
          <a:stretch>
            <a:fillRect/>
          </a:stretch>
        </p:blipFill>
        <p:spPr>
          <a:xfrm>
            <a:off x="2190275" y="2571749"/>
            <a:ext cx="4763426" cy="2056700"/>
          </a:xfrm>
          <a:prstGeom prst="rect">
            <a:avLst/>
          </a:prstGeom>
          <a:noFill/>
          <a:ln>
            <a:noFill/>
          </a:ln>
        </p:spPr>
      </p:pic>
      <p:sp>
        <p:nvSpPr>
          <p:cNvPr id="77" name="Google Shape;77;p15"/>
          <p:cNvSpPr txBox="1"/>
          <p:nvPr/>
        </p:nvSpPr>
        <p:spPr>
          <a:xfrm>
            <a:off x="2190300" y="4703625"/>
            <a:ext cx="47634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https://www.researchgate.net/figure/Spoken-dialogue-system-architecture_fig2_306091536</a:t>
            </a:r>
            <a:endParaRPr sz="700"/>
          </a:p>
        </p:txBody>
      </p:sp>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9" name="Shape 309"/>
        <p:cNvGrpSpPr/>
        <p:nvPr/>
      </p:nvGrpSpPr>
      <p:grpSpPr>
        <a:xfrm>
          <a:off x="0" y="0"/>
          <a:ext cx="0" cy="0"/>
          <a:chOff x="0" y="0"/>
          <a:chExt cx="0" cy="0"/>
        </a:xfrm>
      </p:grpSpPr>
      <p:sp>
        <p:nvSpPr>
          <p:cNvPr id="310" name="Google Shape;31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311" name="Google Shape;31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2" name="Google Shape;312;p42"/>
          <p:cNvPicPr preferRelativeResize="0"/>
          <p:nvPr/>
        </p:nvPicPr>
        <p:blipFill>
          <a:blip r:embed="rId3">
            <a:alphaModFix/>
          </a:blip>
          <a:stretch>
            <a:fillRect/>
          </a:stretch>
        </p:blipFill>
        <p:spPr>
          <a:xfrm>
            <a:off x="847413" y="1017725"/>
            <a:ext cx="7449174" cy="3724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6" name="Shape 316"/>
        <p:cNvGrpSpPr/>
        <p:nvPr/>
      </p:nvGrpSpPr>
      <p:grpSpPr>
        <a:xfrm>
          <a:off x="0" y="0"/>
          <a:ext cx="0" cy="0"/>
          <a:chOff x="0" y="0"/>
          <a:chExt cx="0" cy="0"/>
        </a:xfrm>
      </p:grpSpPr>
      <p:sp>
        <p:nvSpPr>
          <p:cNvPr id="317" name="Google Shape;31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318" name="Google Shape;31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43"/>
          <p:cNvPicPr preferRelativeResize="0"/>
          <p:nvPr/>
        </p:nvPicPr>
        <p:blipFill>
          <a:blip r:embed="rId3">
            <a:alphaModFix/>
          </a:blip>
          <a:stretch>
            <a:fillRect/>
          </a:stretch>
        </p:blipFill>
        <p:spPr>
          <a:xfrm>
            <a:off x="847413" y="1017725"/>
            <a:ext cx="7449174" cy="3724600"/>
          </a:xfrm>
          <a:prstGeom prst="rect">
            <a:avLst/>
          </a:prstGeom>
          <a:noFill/>
          <a:ln>
            <a:noFill/>
          </a:ln>
        </p:spPr>
      </p:pic>
      <p:sp>
        <p:nvSpPr>
          <p:cNvPr id="320" name="Google Shape;320;p43"/>
          <p:cNvSpPr/>
          <p:nvPr/>
        </p:nvSpPr>
        <p:spPr>
          <a:xfrm>
            <a:off x="3881275" y="707900"/>
            <a:ext cx="3936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Proxima Nova Extrabold"/>
                <a:ea typeface="Proxima Nova Extrabold"/>
                <a:cs typeface="Proxima Nova Extrabold"/>
                <a:sym typeface="Proxima Nova Extrabold"/>
              </a:rPr>
              <a:t>1</a:t>
            </a:r>
            <a:endParaRPr sz="2400">
              <a:latin typeface="Proxima Nova Extrabold"/>
              <a:ea typeface="Proxima Nova Extrabold"/>
              <a:cs typeface="Proxima Nova Extrabold"/>
              <a:sym typeface="Proxima Nova Extrabold"/>
            </a:endParaRPr>
          </a:p>
        </p:txBody>
      </p:sp>
      <p:sp>
        <p:nvSpPr>
          <p:cNvPr id="321" name="Google Shape;321;p43"/>
          <p:cNvSpPr/>
          <p:nvPr/>
        </p:nvSpPr>
        <p:spPr>
          <a:xfrm>
            <a:off x="5504825" y="707900"/>
            <a:ext cx="393600" cy="39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Proxima Nova Extrabold"/>
                <a:ea typeface="Proxima Nova Extrabold"/>
                <a:cs typeface="Proxima Nova Extrabold"/>
                <a:sym typeface="Proxima Nova Extrabold"/>
              </a:rPr>
              <a:t>2</a:t>
            </a:r>
            <a:endParaRPr sz="2400">
              <a:latin typeface="Proxima Nova Extrabold"/>
              <a:ea typeface="Proxima Nova Extrabold"/>
              <a:cs typeface="Proxima Nova Extrabold"/>
              <a:sym typeface="Proxima Nova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5" name="Shape 325"/>
        <p:cNvGrpSpPr/>
        <p:nvPr/>
      </p:nvGrpSpPr>
      <p:grpSpPr>
        <a:xfrm>
          <a:off x="0" y="0"/>
          <a:ext cx="0" cy="0"/>
          <a:chOff x="0" y="0"/>
          <a:chExt cx="0" cy="0"/>
        </a:xfrm>
      </p:grpSpPr>
      <p:sp>
        <p:nvSpPr>
          <p:cNvPr id="326" name="Google Shape;32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Encoder</a:t>
            </a:r>
            <a:endParaRPr b="1"/>
          </a:p>
        </p:txBody>
      </p:sp>
      <p:sp>
        <p:nvSpPr>
          <p:cNvPr id="327" name="Google Shape;32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8" name="Google Shape;328;p44"/>
          <p:cNvPicPr preferRelativeResize="0"/>
          <p:nvPr/>
        </p:nvPicPr>
        <p:blipFill rotWithShape="1">
          <a:blip r:embed="rId3">
            <a:alphaModFix/>
          </a:blip>
          <a:srcRect b="0" l="0" r="42922" t="0"/>
          <a:stretch/>
        </p:blipFill>
        <p:spPr>
          <a:xfrm>
            <a:off x="847420" y="1017725"/>
            <a:ext cx="4251823" cy="3724600"/>
          </a:xfrm>
          <a:prstGeom prst="rect">
            <a:avLst/>
          </a:prstGeom>
          <a:noFill/>
          <a:ln>
            <a:noFill/>
          </a:ln>
        </p:spPr>
      </p:pic>
      <p:sp>
        <p:nvSpPr>
          <p:cNvPr id="329" name="Google Shape;329;p44"/>
          <p:cNvSpPr txBox="1"/>
          <p:nvPr/>
        </p:nvSpPr>
        <p:spPr>
          <a:xfrm>
            <a:off x="5298350" y="1017725"/>
            <a:ext cx="3533700" cy="364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Global Modules:</a:t>
            </a:r>
            <a:r>
              <a:rPr lang="en" sz="1800">
                <a:solidFill>
                  <a:schemeClr val="dk1"/>
                </a:solidFill>
                <a:latin typeface="Proxima Nova"/>
                <a:ea typeface="Proxima Nova"/>
                <a:cs typeface="Proxima Nova"/>
                <a:sym typeface="Proxima Nova"/>
              </a:rPr>
              <a:t> Model rare slot-value pairs by sharing parameters between each slot through global modules </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L</a:t>
            </a:r>
            <a:r>
              <a:rPr b="1" lang="en" sz="1800">
                <a:solidFill>
                  <a:schemeClr val="dk1"/>
                </a:solidFill>
                <a:latin typeface="Proxima Nova"/>
                <a:ea typeface="Proxima Nova"/>
                <a:cs typeface="Proxima Nova"/>
                <a:sym typeface="Proxima Nova"/>
              </a:rPr>
              <a:t>ocal Modules: </a:t>
            </a:r>
            <a:r>
              <a:rPr lang="en" sz="1800">
                <a:solidFill>
                  <a:schemeClr val="dk1"/>
                </a:solidFill>
                <a:latin typeface="Proxima Nova"/>
                <a:ea typeface="Proxima Nova"/>
                <a:cs typeface="Proxima Nova"/>
                <a:sym typeface="Proxima Nova"/>
              </a:rPr>
              <a:t>L</a:t>
            </a:r>
            <a:r>
              <a:rPr lang="en" sz="1800">
                <a:solidFill>
                  <a:schemeClr val="dk1"/>
                </a:solidFill>
                <a:latin typeface="Proxima Nova"/>
                <a:ea typeface="Proxima Nova"/>
                <a:cs typeface="Proxima Nova"/>
                <a:sym typeface="Proxima Nova"/>
              </a:rPr>
              <a:t>earning slot-specific features </a:t>
            </a:r>
            <a:endParaRPr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3" name="Shape 333"/>
        <p:cNvGrpSpPr/>
        <p:nvPr/>
      </p:nvGrpSpPr>
      <p:grpSpPr>
        <a:xfrm>
          <a:off x="0" y="0"/>
          <a:ext cx="0" cy="0"/>
          <a:chOff x="0" y="0"/>
          <a:chExt cx="0" cy="0"/>
        </a:xfrm>
      </p:grpSpPr>
      <p:sp>
        <p:nvSpPr>
          <p:cNvPr id="334" name="Google Shape;33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Encoder Module</a:t>
            </a:r>
            <a:endParaRPr b="1"/>
          </a:p>
        </p:txBody>
      </p:sp>
      <p:sp>
        <p:nvSpPr>
          <p:cNvPr id="335" name="Google Shape;33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45"/>
          <p:cNvSpPr txBox="1"/>
          <p:nvPr/>
        </p:nvSpPr>
        <p:spPr>
          <a:xfrm>
            <a:off x="3561725" y="1017725"/>
            <a:ext cx="5270100" cy="364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Consider the process of encoding a</a:t>
            </a:r>
            <a:r>
              <a:rPr b="1" lang="en" sz="1600">
                <a:latin typeface="Proxima Nova"/>
                <a:ea typeface="Proxima Nova"/>
                <a:cs typeface="Proxima Nova"/>
                <a:sym typeface="Proxima Nova"/>
              </a:rPr>
              <a:t> sequence</a:t>
            </a:r>
            <a:r>
              <a:rPr lang="en" sz="1600">
                <a:latin typeface="Proxima Nova"/>
                <a:ea typeface="Proxima Nova"/>
                <a:cs typeface="Proxima Nova"/>
                <a:sym typeface="Proxima Nova"/>
              </a:rPr>
              <a:t> with respect to </a:t>
            </a:r>
            <a:r>
              <a:rPr b="1" lang="en" sz="1600">
                <a:latin typeface="Proxima Nova"/>
                <a:ea typeface="Proxima Nova"/>
                <a:cs typeface="Proxima Nova"/>
                <a:sym typeface="Proxima Nova"/>
              </a:rPr>
              <a:t>a particular slot</a:t>
            </a:r>
            <a:r>
              <a:rPr lang="en" sz="1600">
                <a:latin typeface="Proxima Nova"/>
                <a:ea typeface="Proxima Nova"/>
                <a:cs typeface="Proxima Nova"/>
                <a:sym typeface="Proxima Nova"/>
              </a:rPr>
              <a:t> </a:t>
            </a:r>
            <a:r>
              <a:rPr b="1" lang="en" sz="1600">
                <a:latin typeface="Proxima Nova"/>
                <a:ea typeface="Proxima Nova"/>
                <a:cs typeface="Proxima Nova"/>
                <a:sym typeface="Proxima Nova"/>
              </a:rPr>
              <a:t>s</a:t>
            </a:r>
            <a:r>
              <a:rPr lang="en" sz="1600">
                <a:latin typeface="Proxima Nova"/>
                <a:ea typeface="Proxima Nova"/>
                <a:cs typeface="Proxima Nova"/>
                <a:sym typeface="Proxima Nova"/>
              </a:rPr>
              <a:t>, the global-local encoding </a:t>
            </a:r>
            <a:r>
              <a:rPr b="1" lang="en" sz="1600">
                <a:latin typeface="Proxima Nova"/>
                <a:ea typeface="Proxima Nova"/>
                <a:cs typeface="Proxima Nova"/>
                <a:sym typeface="Proxima Nova"/>
              </a:rPr>
              <a:t>H</a:t>
            </a:r>
            <a:r>
              <a:rPr lang="en" sz="1600">
                <a:latin typeface="Proxima Nova"/>
                <a:ea typeface="Proxima Nova"/>
                <a:cs typeface="Proxima Nova"/>
                <a:sym typeface="Proxima Nova"/>
              </a:rPr>
              <a:t> of input </a:t>
            </a:r>
            <a:r>
              <a:rPr b="1" lang="en" sz="1600">
                <a:latin typeface="Proxima Nova"/>
                <a:ea typeface="Proxima Nova"/>
                <a:cs typeface="Proxima Nova"/>
                <a:sym typeface="Proxima Nova"/>
              </a:rPr>
              <a:t>X</a:t>
            </a:r>
            <a:r>
              <a:rPr lang="en" sz="1600">
                <a:latin typeface="Proxima Nova"/>
                <a:ea typeface="Proxima Nova"/>
                <a:cs typeface="Proxima Nova"/>
                <a:sym typeface="Proxima Nova"/>
              </a:rPr>
              <a:t> is shown as following:</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1)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2)</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3)</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 </a:t>
            </a:r>
            <a:endParaRPr sz="1600">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p>
        </p:txBody>
      </p:sp>
      <p:pic>
        <p:nvPicPr>
          <p:cNvPr id="337" name="Google Shape;337;p45"/>
          <p:cNvPicPr preferRelativeResize="0"/>
          <p:nvPr/>
        </p:nvPicPr>
        <p:blipFill>
          <a:blip r:embed="rId3">
            <a:alphaModFix/>
          </a:blip>
          <a:stretch>
            <a:fillRect/>
          </a:stretch>
        </p:blipFill>
        <p:spPr>
          <a:xfrm>
            <a:off x="311700" y="1814060"/>
            <a:ext cx="3250024" cy="1515365"/>
          </a:xfrm>
          <a:prstGeom prst="rect">
            <a:avLst/>
          </a:prstGeom>
          <a:noFill/>
          <a:ln>
            <a:noFill/>
          </a:ln>
        </p:spPr>
      </p:pic>
      <p:pic>
        <p:nvPicPr>
          <p:cNvPr id="338" name="Google Shape;338;p45"/>
          <p:cNvPicPr preferRelativeResize="0"/>
          <p:nvPr/>
        </p:nvPicPr>
        <p:blipFill>
          <a:blip r:embed="rId4">
            <a:alphaModFix/>
          </a:blip>
          <a:stretch>
            <a:fillRect/>
          </a:stretch>
        </p:blipFill>
        <p:spPr>
          <a:xfrm>
            <a:off x="4960425" y="2113147"/>
            <a:ext cx="3250024" cy="436978"/>
          </a:xfrm>
          <a:prstGeom prst="rect">
            <a:avLst/>
          </a:prstGeom>
          <a:noFill/>
          <a:ln>
            <a:noFill/>
          </a:ln>
        </p:spPr>
      </p:pic>
      <p:pic>
        <p:nvPicPr>
          <p:cNvPr id="339" name="Google Shape;339;p45"/>
          <p:cNvPicPr preferRelativeResize="0"/>
          <p:nvPr/>
        </p:nvPicPr>
        <p:blipFill>
          <a:blip r:embed="rId5">
            <a:alphaModFix/>
          </a:blip>
          <a:stretch>
            <a:fillRect/>
          </a:stretch>
        </p:blipFill>
        <p:spPr>
          <a:xfrm>
            <a:off x="4960427" y="3173813"/>
            <a:ext cx="3250025" cy="460412"/>
          </a:xfrm>
          <a:prstGeom prst="rect">
            <a:avLst/>
          </a:prstGeom>
          <a:noFill/>
          <a:ln>
            <a:noFill/>
          </a:ln>
        </p:spPr>
      </p:pic>
      <p:pic>
        <p:nvPicPr>
          <p:cNvPr id="340" name="Google Shape;340;p45"/>
          <p:cNvPicPr preferRelativeResize="0"/>
          <p:nvPr/>
        </p:nvPicPr>
        <p:blipFill>
          <a:blip r:embed="rId6">
            <a:alphaModFix/>
          </a:blip>
          <a:stretch>
            <a:fillRect/>
          </a:stretch>
        </p:blipFill>
        <p:spPr>
          <a:xfrm>
            <a:off x="4960425" y="4257925"/>
            <a:ext cx="3250025" cy="4698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4" name="Shape 344"/>
        <p:cNvGrpSpPr/>
        <p:nvPr/>
      </p:nvGrpSpPr>
      <p:grpSpPr>
        <a:xfrm>
          <a:off x="0" y="0"/>
          <a:ext cx="0" cy="0"/>
          <a:chOff x="0" y="0"/>
          <a:chExt cx="0" cy="0"/>
        </a:xfrm>
      </p:grpSpPr>
      <p:sp>
        <p:nvSpPr>
          <p:cNvPr id="345" name="Google Shape;34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Encoder Module</a:t>
            </a:r>
            <a:endParaRPr b="1"/>
          </a:p>
        </p:txBody>
      </p:sp>
      <p:sp>
        <p:nvSpPr>
          <p:cNvPr id="346" name="Google Shape;346;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46"/>
          <p:cNvSpPr txBox="1"/>
          <p:nvPr/>
        </p:nvSpPr>
        <p:spPr>
          <a:xfrm>
            <a:off x="3561725" y="1017725"/>
            <a:ext cx="5270100" cy="364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The global-local self-attention context </a:t>
            </a:r>
            <a:r>
              <a:rPr b="1" lang="en" sz="1600">
                <a:latin typeface="Proxima Nova"/>
                <a:ea typeface="Proxima Nova"/>
                <a:cs typeface="Proxima Nova"/>
                <a:sym typeface="Proxima Nova"/>
              </a:rPr>
              <a:t>c </a:t>
            </a:r>
            <a:r>
              <a:rPr lang="en" sz="1600">
                <a:latin typeface="Proxima Nova"/>
                <a:ea typeface="Proxima Nova"/>
                <a:cs typeface="Proxima Nova"/>
                <a:sym typeface="Proxima Nova"/>
              </a:rPr>
              <a:t>is calculated as following:</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4)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5)</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6)</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 </a:t>
            </a:r>
            <a:endParaRPr sz="1600">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p>
        </p:txBody>
      </p:sp>
      <p:pic>
        <p:nvPicPr>
          <p:cNvPr id="348" name="Google Shape;348;p46"/>
          <p:cNvPicPr preferRelativeResize="0"/>
          <p:nvPr/>
        </p:nvPicPr>
        <p:blipFill>
          <a:blip r:embed="rId3">
            <a:alphaModFix/>
          </a:blip>
          <a:stretch>
            <a:fillRect/>
          </a:stretch>
        </p:blipFill>
        <p:spPr>
          <a:xfrm>
            <a:off x="311700" y="1814060"/>
            <a:ext cx="3250024" cy="1515365"/>
          </a:xfrm>
          <a:prstGeom prst="rect">
            <a:avLst/>
          </a:prstGeom>
          <a:noFill/>
          <a:ln>
            <a:noFill/>
          </a:ln>
        </p:spPr>
      </p:pic>
      <p:pic>
        <p:nvPicPr>
          <p:cNvPr id="349" name="Google Shape;349;p46"/>
          <p:cNvPicPr preferRelativeResize="0"/>
          <p:nvPr/>
        </p:nvPicPr>
        <p:blipFill>
          <a:blip r:embed="rId4">
            <a:alphaModFix/>
          </a:blip>
          <a:stretch>
            <a:fillRect/>
          </a:stretch>
        </p:blipFill>
        <p:spPr>
          <a:xfrm>
            <a:off x="5229675" y="1825125"/>
            <a:ext cx="2600500" cy="488499"/>
          </a:xfrm>
          <a:prstGeom prst="rect">
            <a:avLst/>
          </a:prstGeom>
          <a:noFill/>
          <a:ln>
            <a:noFill/>
          </a:ln>
        </p:spPr>
      </p:pic>
      <p:pic>
        <p:nvPicPr>
          <p:cNvPr id="350" name="Google Shape;350;p46"/>
          <p:cNvPicPr preferRelativeResize="0"/>
          <p:nvPr/>
        </p:nvPicPr>
        <p:blipFill>
          <a:blip r:embed="rId5">
            <a:alphaModFix/>
          </a:blip>
          <a:stretch>
            <a:fillRect/>
          </a:stretch>
        </p:blipFill>
        <p:spPr>
          <a:xfrm>
            <a:off x="5265698" y="2698013"/>
            <a:ext cx="2600500" cy="393600"/>
          </a:xfrm>
          <a:prstGeom prst="rect">
            <a:avLst/>
          </a:prstGeom>
          <a:noFill/>
          <a:ln>
            <a:noFill/>
          </a:ln>
        </p:spPr>
      </p:pic>
      <p:pic>
        <p:nvPicPr>
          <p:cNvPr id="351" name="Google Shape;351;p46"/>
          <p:cNvPicPr preferRelativeResize="0"/>
          <p:nvPr/>
        </p:nvPicPr>
        <p:blipFill>
          <a:blip r:embed="rId6">
            <a:alphaModFix/>
          </a:blip>
          <a:stretch>
            <a:fillRect/>
          </a:stretch>
        </p:blipFill>
        <p:spPr>
          <a:xfrm>
            <a:off x="5265700" y="3476025"/>
            <a:ext cx="2600500" cy="6428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5" name="Shape 355"/>
        <p:cNvGrpSpPr/>
        <p:nvPr/>
      </p:nvGrpSpPr>
      <p:grpSpPr>
        <a:xfrm>
          <a:off x="0" y="0"/>
          <a:ext cx="0" cy="0"/>
          <a:chOff x="0" y="0"/>
          <a:chExt cx="0" cy="0"/>
        </a:xfrm>
      </p:grpSpPr>
      <p:sp>
        <p:nvSpPr>
          <p:cNvPr id="356" name="Google Shape;35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Encoder Module</a:t>
            </a:r>
            <a:endParaRPr b="1"/>
          </a:p>
        </p:txBody>
      </p:sp>
      <p:sp>
        <p:nvSpPr>
          <p:cNvPr id="357" name="Google Shape;35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47"/>
          <p:cNvSpPr txBox="1"/>
          <p:nvPr/>
        </p:nvSpPr>
        <p:spPr>
          <a:xfrm>
            <a:off x="3561725" y="1017725"/>
            <a:ext cx="5270100" cy="364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7)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8)</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9)</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10)</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 </a:t>
            </a:r>
            <a:endParaRPr sz="1600">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p>
        </p:txBody>
      </p:sp>
      <p:pic>
        <p:nvPicPr>
          <p:cNvPr id="359" name="Google Shape;359;p47"/>
          <p:cNvPicPr preferRelativeResize="0"/>
          <p:nvPr/>
        </p:nvPicPr>
        <p:blipFill>
          <a:blip r:embed="rId3">
            <a:alphaModFix/>
          </a:blip>
          <a:stretch>
            <a:fillRect/>
          </a:stretch>
        </p:blipFill>
        <p:spPr>
          <a:xfrm>
            <a:off x="311700" y="1814060"/>
            <a:ext cx="3250024" cy="1515365"/>
          </a:xfrm>
          <a:prstGeom prst="rect">
            <a:avLst/>
          </a:prstGeom>
          <a:noFill/>
          <a:ln>
            <a:noFill/>
          </a:ln>
        </p:spPr>
      </p:pic>
      <p:pic>
        <p:nvPicPr>
          <p:cNvPr id="360" name="Google Shape;360;p47"/>
          <p:cNvPicPr preferRelativeResize="0"/>
          <p:nvPr/>
        </p:nvPicPr>
        <p:blipFill>
          <a:blip r:embed="rId4">
            <a:alphaModFix/>
          </a:blip>
          <a:stretch>
            <a:fillRect/>
          </a:stretch>
        </p:blipFill>
        <p:spPr>
          <a:xfrm>
            <a:off x="5159913" y="1073575"/>
            <a:ext cx="2740014" cy="393600"/>
          </a:xfrm>
          <a:prstGeom prst="rect">
            <a:avLst/>
          </a:prstGeom>
          <a:noFill/>
          <a:ln>
            <a:noFill/>
          </a:ln>
        </p:spPr>
      </p:pic>
      <p:pic>
        <p:nvPicPr>
          <p:cNvPr id="361" name="Google Shape;361;p47"/>
          <p:cNvPicPr preferRelativeResize="0"/>
          <p:nvPr/>
        </p:nvPicPr>
        <p:blipFill>
          <a:blip r:embed="rId5">
            <a:alphaModFix/>
          </a:blip>
          <a:stretch>
            <a:fillRect/>
          </a:stretch>
        </p:blipFill>
        <p:spPr>
          <a:xfrm>
            <a:off x="5152325" y="1880139"/>
            <a:ext cx="2755200" cy="393600"/>
          </a:xfrm>
          <a:prstGeom prst="rect">
            <a:avLst/>
          </a:prstGeom>
          <a:noFill/>
          <a:ln>
            <a:noFill/>
          </a:ln>
        </p:spPr>
      </p:pic>
      <p:pic>
        <p:nvPicPr>
          <p:cNvPr id="362" name="Google Shape;362;p47"/>
          <p:cNvPicPr preferRelativeResize="0"/>
          <p:nvPr/>
        </p:nvPicPr>
        <p:blipFill>
          <a:blip r:embed="rId6">
            <a:alphaModFix/>
          </a:blip>
          <a:stretch>
            <a:fillRect/>
          </a:stretch>
        </p:blipFill>
        <p:spPr>
          <a:xfrm>
            <a:off x="5159925" y="2637825"/>
            <a:ext cx="2740000" cy="632309"/>
          </a:xfrm>
          <a:prstGeom prst="rect">
            <a:avLst/>
          </a:prstGeom>
          <a:noFill/>
          <a:ln>
            <a:noFill/>
          </a:ln>
        </p:spPr>
      </p:pic>
      <p:pic>
        <p:nvPicPr>
          <p:cNvPr id="363" name="Google Shape;363;p47"/>
          <p:cNvPicPr preferRelativeResize="0"/>
          <p:nvPr/>
        </p:nvPicPr>
        <p:blipFill>
          <a:blip r:embed="rId7">
            <a:alphaModFix/>
          </a:blip>
          <a:stretch>
            <a:fillRect/>
          </a:stretch>
        </p:blipFill>
        <p:spPr>
          <a:xfrm>
            <a:off x="5086025" y="3466125"/>
            <a:ext cx="3515750" cy="572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7" name="Shape 367"/>
        <p:cNvGrpSpPr/>
        <p:nvPr/>
      </p:nvGrpSpPr>
      <p:grpSpPr>
        <a:xfrm>
          <a:off x="0" y="0"/>
          <a:ext cx="0" cy="0"/>
          <a:chOff x="0" y="0"/>
          <a:chExt cx="0" cy="0"/>
        </a:xfrm>
      </p:grpSpPr>
      <p:sp>
        <p:nvSpPr>
          <p:cNvPr id="368" name="Google Shape;36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Scoring Module</a:t>
            </a:r>
            <a:endParaRPr b="1"/>
          </a:p>
        </p:txBody>
      </p:sp>
      <p:sp>
        <p:nvSpPr>
          <p:cNvPr id="369" name="Google Shape;369;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0" name="Google Shape;370;p48"/>
          <p:cNvPicPr preferRelativeResize="0"/>
          <p:nvPr/>
        </p:nvPicPr>
        <p:blipFill rotWithShape="1">
          <a:blip r:embed="rId3">
            <a:alphaModFix/>
          </a:blip>
          <a:srcRect b="0" l="50990" r="0" t="0"/>
          <a:stretch/>
        </p:blipFill>
        <p:spPr>
          <a:xfrm>
            <a:off x="311700" y="1017725"/>
            <a:ext cx="3650827" cy="3724600"/>
          </a:xfrm>
          <a:prstGeom prst="rect">
            <a:avLst/>
          </a:prstGeom>
          <a:noFill/>
          <a:ln>
            <a:noFill/>
          </a:ln>
        </p:spPr>
      </p:pic>
      <p:sp>
        <p:nvSpPr>
          <p:cNvPr id="371" name="Google Shape;371;p48"/>
          <p:cNvSpPr/>
          <p:nvPr/>
        </p:nvSpPr>
        <p:spPr>
          <a:xfrm>
            <a:off x="1780875" y="2654700"/>
            <a:ext cx="997500" cy="829500"/>
          </a:xfrm>
          <a:prstGeom prst="wedgeRoundRectCallout">
            <a:avLst>
              <a:gd fmla="val 171037" name="adj1"/>
              <a:gd fmla="val -69048" name="adj2"/>
              <a:gd fmla="val 0" name="adj3"/>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8"/>
          <p:cNvSpPr txBox="1"/>
          <p:nvPr/>
        </p:nvSpPr>
        <p:spPr>
          <a:xfrm>
            <a:off x="3962525" y="1017725"/>
            <a:ext cx="5058600" cy="364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Intuitively, </a:t>
            </a:r>
            <a:r>
              <a:rPr b="1" lang="en" sz="1600">
                <a:latin typeface="Proxima Nova"/>
                <a:ea typeface="Proxima Nova"/>
                <a:cs typeface="Proxima Nova"/>
                <a:sym typeface="Proxima Nova"/>
              </a:rPr>
              <a:t>two</a:t>
            </a:r>
            <a:r>
              <a:rPr lang="en" sz="1600">
                <a:latin typeface="Proxima Nova"/>
                <a:ea typeface="Proxima Nova"/>
                <a:cs typeface="Proxima Nova"/>
                <a:sym typeface="Proxima Nova"/>
              </a:rPr>
              <a:t> input sources could indicate whether the user has expressed the slot-value pair under consideration.</a:t>
            </a:r>
            <a:r>
              <a:rPr lang="en" sz="1600">
                <a:latin typeface="Proxima Nova"/>
                <a:ea typeface="Proxima Nova"/>
                <a:cs typeface="Proxima Nova"/>
                <a:sym typeface="Proxima Nova"/>
              </a:rPr>
              <a:t>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b="1" lang="en" sz="1600">
                <a:latin typeface="Proxima Nova"/>
                <a:ea typeface="Proxima Nova"/>
                <a:cs typeface="Proxima Nova"/>
                <a:sym typeface="Proxima Nova"/>
              </a:rPr>
              <a:t>User utterance</a:t>
            </a:r>
            <a:endParaRPr b="1" sz="1600">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1600">
                <a:latin typeface="Proxima Nova"/>
                <a:ea typeface="Proxima Nova"/>
                <a:cs typeface="Proxima Nova"/>
                <a:sym typeface="Proxima Nova"/>
              </a:rPr>
              <a:t>Because User directly states the goals and requests</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b="1" lang="en" sz="1600">
                <a:latin typeface="Proxima Nova"/>
                <a:ea typeface="Proxima Nova"/>
                <a:cs typeface="Proxima Nova"/>
                <a:sym typeface="Proxima Nova"/>
              </a:rPr>
              <a:t>Previous system actions</a:t>
            </a:r>
            <a:endParaRPr b="1" sz="1600">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1600">
                <a:latin typeface="Proxima Nova"/>
                <a:ea typeface="Proxima Nova"/>
                <a:cs typeface="Proxima Nova"/>
                <a:sym typeface="Proxima Nova"/>
              </a:rPr>
              <a:t>Because sometimes user utterance does not present enough information without referring to previous system actions</a:t>
            </a: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373" name="Google Shape;373;p48"/>
          <p:cNvSpPr/>
          <p:nvPr/>
        </p:nvSpPr>
        <p:spPr>
          <a:xfrm>
            <a:off x="893525" y="1421463"/>
            <a:ext cx="997500" cy="829500"/>
          </a:xfrm>
          <a:prstGeom prst="wedgeRoundRectCallout">
            <a:avLst>
              <a:gd fmla="val 267391" name="adj1"/>
              <a:gd fmla="val 184016" name="adj2"/>
              <a:gd fmla="val 0" name="adj3"/>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7" name="Shape 377"/>
        <p:cNvGrpSpPr/>
        <p:nvPr/>
      </p:nvGrpSpPr>
      <p:grpSpPr>
        <a:xfrm>
          <a:off x="0" y="0"/>
          <a:ext cx="0" cy="0"/>
          <a:chOff x="0" y="0"/>
          <a:chExt cx="0" cy="0"/>
        </a:xfrm>
      </p:grpSpPr>
      <p:sp>
        <p:nvSpPr>
          <p:cNvPr id="378" name="Google Shape;37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Scoring Module</a:t>
            </a:r>
            <a:endParaRPr b="1"/>
          </a:p>
        </p:txBody>
      </p:sp>
      <p:sp>
        <p:nvSpPr>
          <p:cNvPr id="379" name="Google Shape;37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0" name="Google Shape;380;p49"/>
          <p:cNvPicPr preferRelativeResize="0"/>
          <p:nvPr/>
        </p:nvPicPr>
        <p:blipFill rotWithShape="1">
          <a:blip r:embed="rId3">
            <a:alphaModFix/>
          </a:blip>
          <a:srcRect b="0" l="50990" r="0" t="0"/>
          <a:stretch/>
        </p:blipFill>
        <p:spPr>
          <a:xfrm>
            <a:off x="311700" y="1017725"/>
            <a:ext cx="3650827" cy="3724600"/>
          </a:xfrm>
          <a:prstGeom prst="rect">
            <a:avLst/>
          </a:prstGeom>
          <a:noFill/>
          <a:ln>
            <a:noFill/>
          </a:ln>
        </p:spPr>
      </p:pic>
      <p:sp>
        <p:nvSpPr>
          <p:cNvPr id="381" name="Google Shape;381;p49"/>
          <p:cNvSpPr txBox="1"/>
          <p:nvPr/>
        </p:nvSpPr>
        <p:spPr>
          <a:xfrm>
            <a:off x="3962525" y="1017725"/>
            <a:ext cx="5058600" cy="3645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Proxima Nova"/>
              <a:buChar char="●"/>
            </a:pPr>
            <a:r>
              <a:rPr b="1" lang="en" sz="1600">
                <a:latin typeface="Proxima Nova"/>
                <a:ea typeface="Proxima Nova"/>
                <a:cs typeface="Proxima Nova"/>
                <a:sym typeface="Proxima Nova"/>
              </a:rPr>
              <a:t>User utterance</a:t>
            </a:r>
            <a:endParaRPr b="1" sz="1600">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1600">
                <a:latin typeface="Proxima Nova"/>
                <a:ea typeface="Proxima Nova"/>
                <a:cs typeface="Proxima Nova"/>
                <a:sym typeface="Proxima Nova"/>
              </a:rPr>
              <a:t>Model attends over the user utterance, taking into account the slot-value pair being considered,  and use the resulting attention context to score the slot-value pair.</a:t>
            </a:r>
            <a:endParaRPr sz="1600">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11）</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12）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13）</a:t>
            </a:r>
            <a:endParaRPr sz="1600">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14）</a:t>
            </a:r>
            <a:endParaRPr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p>
        </p:txBody>
      </p:sp>
      <p:pic>
        <p:nvPicPr>
          <p:cNvPr id="382" name="Google Shape;382;p49"/>
          <p:cNvPicPr preferRelativeResize="0"/>
          <p:nvPr/>
        </p:nvPicPr>
        <p:blipFill>
          <a:blip r:embed="rId4">
            <a:alphaModFix/>
          </a:blip>
          <a:stretch>
            <a:fillRect/>
          </a:stretch>
        </p:blipFill>
        <p:spPr>
          <a:xfrm>
            <a:off x="5198888" y="2706750"/>
            <a:ext cx="2585874" cy="346550"/>
          </a:xfrm>
          <a:prstGeom prst="rect">
            <a:avLst/>
          </a:prstGeom>
          <a:noFill/>
          <a:ln>
            <a:noFill/>
          </a:ln>
        </p:spPr>
      </p:pic>
      <p:pic>
        <p:nvPicPr>
          <p:cNvPr id="383" name="Google Shape;383;p49"/>
          <p:cNvPicPr preferRelativeResize="0"/>
          <p:nvPr/>
        </p:nvPicPr>
        <p:blipFill>
          <a:blip r:embed="rId5">
            <a:alphaModFix/>
          </a:blip>
          <a:stretch>
            <a:fillRect/>
          </a:stretch>
        </p:blipFill>
        <p:spPr>
          <a:xfrm>
            <a:off x="5198900" y="3274528"/>
            <a:ext cx="3104426" cy="346550"/>
          </a:xfrm>
          <a:prstGeom prst="rect">
            <a:avLst/>
          </a:prstGeom>
          <a:noFill/>
          <a:ln>
            <a:noFill/>
          </a:ln>
        </p:spPr>
      </p:pic>
      <p:pic>
        <p:nvPicPr>
          <p:cNvPr id="384" name="Google Shape;384;p49"/>
          <p:cNvPicPr preferRelativeResize="0"/>
          <p:nvPr/>
        </p:nvPicPr>
        <p:blipFill>
          <a:blip r:embed="rId6">
            <a:alphaModFix/>
          </a:blip>
          <a:stretch>
            <a:fillRect/>
          </a:stretch>
        </p:blipFill>
        <p:spPr>
          <a:xfrm>
            <a:off x="5174325" y="3773475"/>
            <a:ext cx="3153568" cy="572700"/>
          </a:xfrm>
          <a:prstGeom prst="rect">
            <a:avLst/>
          </a:prstGeom>
          <a:noFill/>
          <a:ln>
            <a:noFill/>
          </a:ln>
        </p:spPr>
      </p:pic>
      <p:pic>
        <p:nvPicPr>
          <p:cNvPr id="385" name="Google Shape;385;p49"/>
          <p:cNvPicPr preferRelativeResize="0"/>
          <p:nvPr/>
        </p:nvPicPr>
        <p:blipFill>
          <a:blip r:embed="rId7">
            <a:alphaModFix/>
          </a:blip>
          <a:stretch>
            <a:fillRect/>
          </a:stretch>
        </p:blipFill>
        <p:spPr>
          <a:xfrm>
            <a:off x="5174325" y="4402800"/>
            <a:ext cx="2585850" cy="417545"/>
          </a:xfrm>
          <a:prstGeom prst="rect">
            <a:avLst/>
          </a:prstGeom>
          <a:noFill/>
          <a:ln>
            <a:noFill/>
          </a:ln>
        </p:spPr>
      </p:pic>
      <p:sp>
        <p:nvSpPr>
          <p:cNvPr id="386" name="Google Shape;386;p49"/>
          <p:cNvSpPr/>
          <p:nvPr/>
        </p:nvSpPr>
        <p:spPr>
          <a:xfrm>
            <a:off x="1814050" y="2643650"/>
            <a:ext cx="896100" cy="862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0" name="Shape 390"/>
        <p:cNvGrpSpPr/>
        <p:nvPr/>
      </p:nvGrpSpPr>
      <p:grpSpPr>
        <a:xfrm>
          <a:off x="0" y="0"/>
          <a:ext cx="0" cy="0"/>
          <a:chOff x="0" y="0"/>
          <a:chExt cx="0" cy="0"/>
        </a:xfrm>
      </p:grpSpPr>
      <p:sp>
        <p:nvSpPr>
          <p:cNvPr id="391" name="Google Shape;39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Scoring Module</a:t>
            </a:r>
            <a:endParaRPr b="1"/>
          </a:p>
        </p:txBody>
      </p:sp>
      <p:sp>
        <p:nvSpPr>
          <p:cNvPr id="392" name="Google Shape;39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3" name="Google Shape;393;p50"/>
          <p:cNvPicPr preferRelativeResize="0"/>
          <p:nvPr/>
        </p:nvPicPr>
        <p:blipFill rotWithShape="1">
          <a:blip r:embed="rId3">
            <a:alphaModFix/>
          </a:blip>
          <a:srcRect b="0" l="50990" r="0" t="0"/>
          <a:stretch/>
        </p:blipFill>
        <p:spPr>
          <a:xfrm>
            <a:off x="311700" y="1017725"/>
            <a:ext cx="3650827" cy="3724600"/>
          </a:xfrm>
          <a:prstGeom prst="rect">
            <a:avLst/>
          </a:prstGeom>
          <a:noFill/>
          <a:ln>
            <a:noFill/>
          </a:ln>
        </p:spPr>
      </p:pic>
      <p:sp>
        <p:nvSpPr>
          <p:cNvPr id="394" name="Google Shape;394;p50"/>
          <p:cNvSpPr txBox="1"/>
          <p:nvPr/>
        </p:nvSpPr>
        <p:spPr>
          <a:xfrm>
            <a:off x="3962525" y="1017725"/>
            <a:ext cx="5058600" cy="3645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Proxima Nova"/>
              <a:buChar char="●"/>
            </a:pPr>
            <a:r>
              <a:rPr b="1" lang="en" sz="1600">
                <a:latin typeface="Proxima Nova"/>
                <a:ea typeface="Proxima Nova"/>
                <a:cs typeface="Proxima Nova"/>
                <a:sym typeface="Proxima Nova"/>
              </a:rPr>
              <a:t>Previous system action</a:t>
            </a:r>
            <a:endParaRPr b="1" sz="1600">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1600">
                <a:latin typeface="Proxima Nova"/>
                <a:ea typeface="Proxima Nova"/>
                <a:cs typeface="Proxima Nova"/>
                <a:sym typeface="Proxima Nova"/>
              </a:rPr>
              <a:t>Firstly, the model attends over previous action representations, taking into account the current user utterance. Then, the model uses the similarity between the attention context and slot-value to score the slot-value pair.</a:t>
            </a:r>
            <a:endParaRPr sz="1600">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15)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16)</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17)</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latin typeface="Proxima Nova"/>
                <a:ea typeface="Proxima Nova"/>
                <a:cs typeface="Proxima Nova"/>
                <a:sym typeface="Proxima Nova"/>
              </a:rPr>
              <a:t>18)</a:t>
            </a:r>
            <a:endParaRPr sz="1600">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600">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10160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395" name="Google Shape;395;p50"/>
          <p:cNvSpPr/>
          <p:nvPr/>
        </p:nvSpPr>
        <p:spPr>
          <a:xfrm>
            <a:off x="951250" y="1415850"/>
            <a:ext cx="896100" cy="862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50"/>
          <p:cNvPicPr preferRelativeResize="0"/>
          <p:nvPr/>
        </p:nvPicPr>
        <p:blipFill>
          <a:blip r:embed="rId4">
            <a:alphaModFix/>
          </a:blip>
          <a:stretch>
            <a:fillRect/>
          </a:stretch>
        </p:blipFill>
        <p:spPr>
          <a:xfrm>
            <a:off x="5503525" y="2930613"/>
            <a:ext cx="1976600" cy="328325"/>
          </a:xfrm>
          <a:prstGeom prst="rect">
            <a:avLst/>
          </a:prstGeom>
          <a:noFill/>
          <a:ln>
            <a:noFill/>
          </a:ln>
        </p:spPr>
      </p:pic>
      <p:pic>
        <p:nvPicPr>
          <p:cNvPr id="397" name="Google Shape;397;p50"/>
          <p:cNvPicPr preferRelativeResize="0"/>
          <p:nvPr/>
        </p:nvPicPr>
        <p:blipFill>
          <a:blip r:embed="rId5">
            <a:alphaModFix/>
          </a:blip>
          <a:stretch>
            <a:fillRect/>
          </a:stretch>
        </p:blipFill>
        <p:spPr>
          <a:xfrm>
            <a:off x="5101375" y="3555700"/>
            <a:ext cx="2780890" cy="328300"/>
          </a:xfrm>
          <a:prstGeom prst="rect">
            <a:avLst/>
          </a:prstGeom>
          <a:noFill/>
          <a:ln>
            <a:noFill/>
          </a:ln>
        </p:spPr>
      </p:pic>
      <p:pic>
        <p:nvPicPr>
          <p:cNvPr id="398" name="Google Shape;398;p50"/>
          <p:cNvPicPr preferRelativeResize="0"/>
          <p:nvPr/>
        </p:nvPicPr>
        <p:blipFill>
          <a:blip r:embed="rId6">
            <a:alphaModFix/>
          </a:blip>
          <a:stretch>
            <a:fillRect/>
          </a:stretch>
        </p:blipFill>
        <p:spPr>
          <a:xfrm>
            <a:off x="5119313" y="3961475"/>
            <a:ext cx="2745017" cy="572700"/>
          </a:xfrm>
          <a:prstGeom prst="rect">
            <a:avLst/>
          </a:prstGeom>
          <a:noFill/>
          <a:ln>
            <a:noFill/>
          </a:ln>
        </p:spPr>
      </p:pic>
      <p:pic>
        <p:nvPicPr>
          <p:cNvPr id="399" name="Google Shape;399;p50"/>
          <p:cNvPicPr preferRelativeResize="0"/>
          <p:nvPr/>
        </p:nvPicPr>
        <p:blipFill>
          <a:blip r:embed="rId7">
            <a:alphaModFix/>
          </a:blip>
          <a:stretch>
            <a:fillRect/>
          </a:stretch>
        </p:blipFill>
        <p:spPr>
          <a:xfrm>
            <a:off x="5352624" y="4619675"/>
            <a:ext cx="2278395" cy="328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3" name="Shape 403"/>
        <p:cNvGrpSpPr/>
        <p:nvPr/>
      </p:nvGrpSpPr>
      <p:grpSpPr>
        <a:xfrm>
          <a:off x="0" y="0"/>
          <a:ext cx="0" cy="0"/>
          <a:chOff x="0" y="0"/>
          <a:chExt cx="0" cy="0"/>
        </a:xfrm>
      </p:grpSpPr>
      <p:sp>
        <p:nvSpPr>
          <p:cNvPr id="404" name="Google Shape;40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405" name="Google Shape;405;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700">
                <a:solidFill>
                  <a:srgbClr val="000000"/>
                </a:solidFill>
              </a:rPr>
              <a:t>Finally, a sentinel action is introduced to each turn, which allows the attention mechanism to ignore previous system actions.</a:t>
            </a:r>
            <a:endParaRPr sz="1700">
              <a:solidFill>
                <a:srgbClr val="000000"/>
              </a:solidFill>
            </a:endParaRPr>
          </a:p>
          <a:p>
            <a:pPr indent="0" lvl="0" marL="0" rtl="0" algn="l">
              <a:lnSpc>
                <a:spcPct val="114000"/>
              </a:lnSpc>
              <a:spcBef>
                <a:spcPts val="0"/>
              </a:spcBef>
              <a:spcAft>
                <a:spcPts val="0"/>
              </a:spcAft>
              <a:buNone/>
            </a:pPr>
            <a:r>
              <a:t/>
            </a:r>
            <a:endParaRPr sz="1700">
              <a:solidFill>
                <a:srgbClr val="000000"/>
              </a:solidFill>
            </a:endParaRPr>
          </a:p>
          <a:p>
            <a:pPr indent="0" lvl="0" marL="0" rtl="0" algn="l">
              <a:lnSpc>
                <a:spcPct val="114000"/>
              </a:lnSpc>
              <a:spcBef>
                <a:spcPts val="0"/>
              </a:spcBef>
              <a:spcAft>
                <a:spcPts val="0"/>
              </a:spcAft>
              <a:buNone/>
            </a:pPr>
            <a:r>
              <a:rPr lang="en" sz="1700">
                <a:solidFill>
                  <a:srgbClr val="000000"/>
                </a:solidFill>
              </a:rPr>
              <a:t>The final score is then a weighted sum between the utterance score and action score, </a:t>
            </a:r>
            <a:r>
              <a:rPr lang="en" sz="1700">
                <a:solidFill>
                  <a:srgbClr val="000000"/>
                </a:solidFill>
              </a:rPr>
              <a:t>normalized</a:t>
            </a:r>
            <a:r>
              <a:rPr lang="en" sz="1700">
                <a:solidFill>
                  <a:srgbClr val="000000"/>
                </a:solidFill>
              </a:rPr>
              <a:t> by the sigmoid function.</a:t>
            </a:r>
            <a:endParaRPr sz="1700">
              <a:solidFill>
                <a:srgbClr val="000000"/>
              </a:solidFill>
            </a:endParaRPr>
          </a:p>
        </p:txBody>
      </p:sp>
      <p:sp>
        <p:nvSpPr>
          <p:cNvPr id="406" name="Google Shape;406;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7" name="Google Shape;407;p51"/>
          <p:cNvPicPr preferRelativeResize="0"/>
          <p:nvPr/>
        </p:nvPicPr>
        <p:blipFill>
          <a:blip r:embed="rId3">
            <a:alphaModFix/>
          </a:blip>
          <a:stretch>
            <a:fillRect/>
          </a:stretch>
        </p:blipFill>
        <p:spPr>
          <a:xfrm>
            <a:off x="2476500" y="3130050"/>
            <a:ext cx="4191000" cy="78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Dialogue Systems</a:t>
            </a:r>
            <a:endParaRPr b="1"/>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2000">
                <a:solidFill>
                  <a:srgbClr val="000000"/>
                </a:solidFill>
              </a:rPr>
              <a:t>Dialogue Systems</a:t>
            </a:r>
            <a:r>
              <a:rPr lang="en" sz="2000">
                <a:solidFill>
                  <a:srgbClr val="000000"/>
                </a:solidFill>
              </a:rPr>
              <a:t> solve many problems:</a:t>
            </a:r>
            <a:endParaRPr sz="2000">
              <a:solidFill>
                <a:srgbClr val="000000"/>
              </a:solidFill>
            </a:endParaRPr>
          </a:p>
          <a:p>
            <a:pPr indent="-342900" lvl="0" marL="457200" rtl="0" algn="l">
              <a:lnSpc>
                <a:spcPct val="114000"/>
              </a:lnSpc>
              <a:spcBef>
                <a:spcPts val="0"/>
              </a:spcBef>
              <a:spcAft>
                <a:spcPts val="0"/>
              </a:spcAft>
              <a:buClr>
                <a:srgbClr val="000000"/>
              </a:buClr>
              <a:buSzPts val="1800"/>
              <a:buChar char="●"/>
            </a:pPr>
            <a:r>
              <a:rPr b="1" lang="en">
                <a:solidFill>
                  <a:srgbClr val="000000"/>
                </a:solidFill>
              </a:rPr>
              <a:t>Question Answering</a:t>
            </a:r>
            <a:r>
              <a:rPr lang="en">
                <a:solidFill>
                  <a:srgbClr val="000000"/>
                </a:solidFill>
              </a:rPr>
              <a:t>: 					</a:t>
            </a:r>
            <a:endParaRPr>
              <a:solidFill>
                <a:srgbClr val="000000"/>
              </a:solidFill>
            </a:endParaRPr>
          </a:p>
          <a:p>
            <a:pPr indent="0" lvl="0" marL="914400" rtl="0" algn="l">
              <a:spcBef>
                <a:spcPts val="0"/>
              </a:spcBef>
              <a:spcAft>
                <a:spcPts val="0"/>
              </a:spcAft>
              <a:buNone/>
            </a:pPr>
            <a:r>
              <a:rPr lang="en">
                <a:solidFill>
                  <a:srgbClr val="000000"/>
                </a:solidFill>
              </a:rPr>
              <a:t>The system needs to provide concise, direct answers to user queries based on rich knowledge drawn from various data sources. </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b="1" lang="en">
                <a:solidFill>
                  <a:srgbClr val="000000"/>
                </a:solidFill>
              </a:rPr>
              <a:t>Task Completion</a:t>
            </a:r>
            <a:r>
              <a:rPr lang="en">
                <a:solidFill>
                  <a:srgbClr val="000000"/>
                </a:solidFill>
              </a:rPr>
              <a:t>: </a:t>
            </a:r>
            <a:endParaRPr>
              <a:solidFill>
                <a:srgbClr val="000000"/>
              </a:solidFill>
            </a:endParaRPr>
          </a:p>
          <a:p>
            <a:pPr indent="0" lvl="0" marL="914400" rtl="0" algn="l">
              <a:lnSpc>
                <a:spcPct val="114000"/>
              </a:lnSpc>
              <a:spcBef>
                <a:spcPts val="0"/>
              </a:spcBef>
              <a:spcAft>
                <a:spcPts val="0"/>
              </a:spcAft>
              <a:buNone/>
            </a:pPr>
            <a:r>
              <a:rPr lang="en">
                <a:solidFill>
                  <a:srgbClr val="000000"/>
                </a:solidFill>
              </a:rPr>
              <a:t>The system needs to accomplish various user tasks ranging from restaurant reservation to meeting scheduling. </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b="1" lang="en">
                <a:solidFill>
                  <a:srgbClr val="000000"/>
                </a:solidFill>
              </a:rPr>
              <a:t>Social Chat</a:t>
            </a:r>
            <a:r>
              <a:rPr lang="en">
                <a:solidFill>
                  <a:srgbClr val="000000"/>
                </a:solidFill>
              </a:rPr>
              <a:t>: </a:t>
            </a:r>
            <a:endParaRPr>
              <a:solidFill>
                <a:srgbClr val="000000"/>
              </a:solidFill>
            </a:endParaRPr>
          </a:p>
          <a:p>
            <a:pPr indent="0" lvl="0" marL="914400" rtl="0" algn="l">
              <a:lnSpc>
                <a:spcPct val="114000"/>
              </a:lnSpc>
              <a:spcBef>
                <a:spcPts val="0"/>
              </a:spcBef>
              <a:spcAft>
                <a:spcPts val="0"/>
              </a:spcAft>
              <a:buNone/>
            </a:pPr>
            <a:r>
              <a:rPr lang="en">
                <a:solidFill>
                  <a:srgbClr val="000000"/>
                </a:solidFill>
              </a:rPr>
              <a:t>The system  needs to converse seamlessly and appropriately with users  like a human as measured by the Turing test.				</a:t>
            </a:r>
            <a:endParaRPr>
              <a:solidFill>
                <a:srgbClr val="000000"/>
              </a:solidFill>
            </a:endParaRPr>
          </a:p>
          <a:p>
            <a:pPr indent="914400" lvl="0" marL="0" rtl="0" algn="l">
              <a:spcBef>
                <a:spcPts val="0"/>
              </a:spcBef>
              <a:spcAft>
                <a:spcPts val="0"/>
              </a:spcAft>
              <a:buNone/>
            </a:pPr>
            <a:r>
              <a:rPr lang="en">
                <a:solidFill>
                  <a:srgbClr val="000000"/>
                </a:solidFill>
              </a:rPr>
              <a:t>			</a:t>
            </a:r>
            <a:endParaRPr>
              <a:solidFill>
                <a:srgbClr val="000000"/>
              </a:solidFill>
            </a:endParaRPr>
          </a:p>
          <a:p>
            <a:pPr indent="914400" lvl="0" marL="0" rtl="0" algn="l">
              <a:spcBef>
                <a:spcPts val="0"/>
              </a:spcBef>
              <a:spcAft>
                <a:spcPts val="0"/>
              </a:spcAft>
              <a:buNone/>
            </a:pPr>
            <a:r>
              <a:rPr lang="en">
                <a:solidFill>
                  <a:srgbClr val="000000"/>
                </a:solidFill>
              </a:rPr>
              <a:t>		</a:t>
            </a:r>
            <a:endParaRPr>
              <a:solidFill>
                <a:srgbClr val="000000"/>
              </a:solidFill>
            </a:endParaRPr>
          </a:p>
          <a:p>
            <a:pPr indent="0" lvl="0" marL="91440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1" name="Shape 411"/>
        <p:cNvGrpSpPr/>
        <p:nvPr/>
      </p:nvGrpSpPr>
      <p:grpSpPr>
        <a:xfrm>
          <a:off x="0" y="0"/>
          <a:ext cx="0" cy="0"/>
          <a:chOff x="0" y="0"/>
          <a:chExt cx="0" cy="0"/>
        </a:xfrm>
      </p:grpSpPr>
      <p:sp>
        <p:nvSpPr>
          <p:cNvPr id="412" name="Google Shape;41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Experimen</a:t>
            </a:r>
            <a:r>
              <a:rPr b="1" lang="en"/>
              <a:t>t</a:t>
            </a:r>
            <a:r>
              <a:rPr b="1" lang="en"/>
              <a:t>al Results</a:t>
            </a:r>
            <a:endParaRPr b="1"/>
          </a:p>
        </p:txBody>
      </p:sp>
      <p:sp>
        <p:nvSpPr>
          <p:cNvPr id="413" name="Google Shape;41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4" name="Google Shape;414;p52"/>
          <p:cNvPicPr preferRelativeResize="0"/>
          <p:nvPr/>
        </p:nvPicPr>
        <p:blipFill>
          <a:blip r:embed="rId3">
            <a:alphaModFix/>
          </a:blip>
          <a:stretch>
            <a:fillRect/>
          </a:stretch>
        </p:blipFill>
        <p:spPr>
          <a:xfrm>
            <a:off x="311700" y="1419700"/>
            <a:ext cx="8520601" cy="2304111"/>
          </a:xfrm>
          <a:prstGeom prst="rect">
            <a:avLst/>
          </a:prstGeom>
          <a:noFill/>
          <a:ln>
            <a:noFill/>
          </a:ln>
        </p:spPr>
      </p:pic>
      <p:sp>
        <p:nvSpPr>
          <p:cNvPr id="415" name="Google Shape;415;p52"/>
          <p:cNvSpPr txBox="1"/>
          <p:nvPr/>
        </p:nvSpPr>
        <p:spPr>
          <a:xfrm>
            <a:off x="475625" y="3816150"/>
            <a:ext cx="8262900" cy="112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Table 1: Test accuracies on the </a:t>
            </a:r>
            <a:r>
              <a:rPr b="1" lang="en">
                <a:latin typeface="Proxima Nova"/>
                <a:ea typeface="Proxima Nova"/>
                <a:cs typeface="Proxima Nova"/>
                <a:sym typeface="Proxima Nova"/>
              </a:rPr>
              <a:t>DSTC2</a:t>
            </a:r>
            <a:r>
              <a:rPr lang="en">
                <a:latin typeface="Proxima Nova"/>
                <a:ea typeface="Proxima Nova"/>
                <a:cs typeface="Proxima Nova"/>
                <a:sym typeface="Proxima Nova"/>
              </a:rPr>
              <a:t> and </a:t>
            </a:r>
            <a:r>
              <a:rPr b="1" lang="en">
                <a:latin typeface="Proxima Nova"/>
                <a:ea typeface="Proxima Nova"/>
                <a:cs typeface="Proxima Nova"/>
                <a:sym typeface="Proxima Nova"/>
              </a:rPr>
              <a:t>WoZ</a:t>
            </a:r>
            <a:r>
              <a:rPr lang="en">
                <a:latin typeface="Proxima Nova"/>
                <a:ea typeface="Proxima Nova"/>
                <a:cs typeface="Proxima Nova"/>
                <a:sym typeface="Proxima Nova"/>
              </a:rPr>
              <a:t> restaurant reservation datasets. The other models are:  </a:t>
            </a:r>
            <a:r>
              <a:rPr lang="en">
                <a:latin typeface="Proxima Nova"/>
                <a:ea typeface="Proxima Nova"/>
                <a:cs typeface="Proxima Nova"/>
                <a:sym typeface="Proxima Nova"/>
              </a:rPr>
              <a:t>delexicalisation</a:t>
            </a:r>
            <a:r>
              <a:rPr lang="en">
                <a:latin typeface="Proxima Nova"/>
                <a:ea typeface="Proxima Nova"/>
                <a:cs typeface="Proxima Nova"/>
                <a:sym typeface="Proxima Nova"/>
              </a:rPr>
              <a:t> DSTC2 (Henderson et al., 2014b), delexicalisation WoZ (Wen et al., 2017), and NBT (Mrksˇic ́ et al., 2017). We run 10 models using random seeds with early stopping on the development set, and report the mean and standard deviation test accuracies for each dataset</a:t>
            </a: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9" name="Shape 419"/>
        <p:cNvGrpSpPr/>
        <p:nvPr/>
      </p:nvGrpSpPr>
      <p:grpSpPr>
        <a:xfrm>
          <a:off x="0" y="0"/>
          <a:ext cx="0" cy="0"/>
          <a:chOff x="0" y="0"/>
          <a:chExt cx="0" cy="0"/>
        </a:xfrm>
      </p:grpSpPr>
      <p:sp>
        <p:nvSpPr>
          <p:cNvPr id="420" name="Google Shape;42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Paper 2: Dialogue to Query</a:t>
            </a:r>
            <a:endParaRPr b="1"/>
          </a:p>
        </p:txBody>
      </p:sp>
      <p:sp>
        <p:nvSpPr>
          <p:cNvPr id="421" name="Google Shape;421;p53"/>
          <p:cNvSpPr txBox="1"/>
          <p:nvPr/>
        </p:nvSpPr>
        <p:spPr>
          <a:xfrm>
            <a:off x="311700" y="1216850"/>
            <a:ext cx="5263200" cy="34620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800" u="sng">
                <a:solidFill>
                  <a:srgbClr val="1C4587"/>
                </a:solidFill>
                <a:highlight>
                  <a:srgbClr val="FFFFFF"/>
                </a:highlight>
                <a:latin typeface="Proxima Nova"/>
                <a:ea typeface="Proxima Nova"/>
                <a:cs typeface="Proxima Nova"/>
                <a:sym typeface="Proxima Nova"/>
                <a:hlinkClick r:id="rId3"/>
              </a:rPr>
              <a:t>Learning to Map Context-Dependent Sentences to Executable Formal Queries</a:t>
            </a:r>
            <a:endParaRPr sz="1200">
              <a:latin typeface="Proxima Nova"/>
              <a:ea typeface="Proxima Nova"/>
              <a:cs typeface="Proxima Nova"/>
              <a:sym typeface="Proxima Nova"/>
            </a:endParaRPr>
          </a:p>
          <a:p>
            <a:pPr indent="0" lvl="0" marL="0" rtl="0" algn="l">
              <a:lnSpc>
                <a:spcPct val="114000"/>
              </a:lnSpc>
              <a:spcBef>
                <a:spcPts val="0"/>
              </a:spcBef>
              <a:spcAft>
                <a:spcPts val="0"/>
              </a:spcAft>
              <a:buNone/>
            </a:pPr>
            <a:r>
              <a:rPr lang="en" sz="1600">
                <a:solidFill>
                  <a:srgbClr val="595959"/>
                </a:solidFill>
                <a:latin typeface="Proxima Nova"/>
                <a:ea typeface="Proxima Nova"/>
                <a:cs typeface="Proxima Nova"/>
                <a:sym typeface="Proxima Nova"/>
              </a:rPr>
              <a:t>Alane Suhr, Srinivasan Iyer, and Yoav Artzi (</a:t>
            </a:r>
            <a:r>
              <a:rPr i="1" lang="en" sz="1600">
                <a:solidFill>
                  <a:srgbClr val="595959"/>
                </a:solidFill>
                <a:latin typeface="Proxima Nova"/>
                <a:ea typeface="Proxima Nova"/>
                <a:cs typeface="Proxima Nova"/>
                <a:sym typeface="Proxima Nova"/>
              </a:rPr>
              <a:t>NAACL 2018</a:t>
            </a:r>
            <a:r>
              <a:rPr lang="en" sz="1600">
                <a:solidFill>
                  <a:srgbClr val="595959"/>
                </a:solidFill>
                <a:latin typeface="Proxima Nova"/>
                <a:ea typeface="Proxima Nova"/>
                <a:cs typeface="Proxima Nova"/>
                <a:sym typeface="Proxima Nova"/>
              </a:rPr>
              <a:t>)</a:t>
            </a:r>
            <a:endParaRPr>
              <a:solidFill>
                <a:srgbClr val="595959"/>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rgbClr val="595959"/>
              </a:solidFill>
              <a:latin typeface="Proxima Nova"/>
              <a:ea typeface="Proxima Nova"/>
              <a:cs typeface="Proxima Nova"/>
              <a:sym typeface="Proxima Nova"/>
            </a:endParaRPr>
          </a:p>
          <a:p>
            <a:pPr indent="0" lvl="0" marL="0" rtl="0" algn="just">
              <a:lnSpc>
                <a:spcPct val="115000"/>
              </a:lnSpc>
              <a:spcBef>
                <a:spcPts val="0"/>
              </a:spcBef>
              <a:spcAft>
                <a:spcPts val="0"/>
              </a:spcAft>
              <a:buNone/>
            </a:pPr>
            <a:r>
              <a:rPr lang="en" sz="1200">
                <a:solidFill>
                  <a:srgbClr val="595959"/>
                </a:solidFill>
                <a:latin typeface="Proxima Nova"/>
                <a:ea typeface="Proxima Nova"/>
                <a:cs typeface="Proxima Nova"/>
                <a:sym typeface="Proxima Nova"/>
              </a:rPr>
              <a:t>"We propose a context-dependent model to map utterances within an interaction to executable formal queries. To incorporate interaction history, the model maintains an interaction-level encoder that updates after each turn, and can copy sub-sequences of previously predicted queries during generation. Our approach combines implicit and explicit modeling of references between utterances. We evaluate our model on the ATIS flight planning interactions, and demonstrate the benefits of modeling context and explicit references. "</a:t>
            </a:r>
            <a:endParaRPr sz="1000">
              <a:latin typeface="Proxima Nova"/>
              <a:ea typeface="Proxima Nova"/>
              <a:cs typeface="Proxima Nova"/>
              <a:sym typeface="Proxima Nova"/>
            </a:endParaRPr>
          </a:p>
          <a:p>
            <a:pPr indent="4978400" lvl="0" marL="0" rtl="0" algn="l">
              <a:lnSpc>
                <a:spcPct val="115000"/>
              </a:lnSpc>
              <a:spcBef>
                <a:spcPts val="0"/>
              </a:spcBef>
              <a:spcAft>
                <a:spcPts val="0"/>
              </a:spcAft>
              <a:buNone/>
            </a:pPr>
            <a:r>
              <a:rPr lang="en" sz="1700">
                <a:latin typeface="Proxima Nova"/>
                <a:ea typeface="Proxima Nova"/>
                <a:cs typeface="Proxima Nova"/>
                <a:sym typeface="Proxima Nova"/>
              </a:rPr>
              <a:t>				</a:t>
            </a:r>
            <a:endParaRPr sz="1700">
              <a:latin typeface="Proxima Nova"/>
              <a:ea typeface="Proxima Nova"/>
              <a:cs typeface="Proxima Nova"/>
              <a:sym typeface="Proxima Nova"/>
            </a:endParaRPr>
          </a:p>
          <a:p>
            <a:pPr indent="4978400" lvl="0" marL="0" rtl="0" algn="l">
              <a:lnSpc>
                <a:spcPct val="115000"/>
              </a:lnSpc>
              <a:spcBef>
                <a:spcPts val="0"/>
              </a:spcBef>
              <a:spcAft>
                <a:spcPts val="0"/>
              </a:spcAft>
              <a:buNone/>
            </a:pPr>
            <a:r>
              <a:rPr lang="en" sz="1700">
                <a:latin typeface="Proxima Nova"/>
                <a:ea typeface="Proxima Nova"/>
                <a:cs typeface="Proxima Nova"/>
                <a:sym typeface="Proxima Nova"/>
              </a:rPr>
              <a:t>			</a:t>
            </a:r>
            <a:endParaRPr sz="1700">
              <a:latin typeface="Proxima Nova"/>
              <a:ea typeface="Proxima Nova"/>
              <a:cs typeface="Proxima Nova"/>
              <a:sym typeface="Proxima Nova"/>
            </a:endParaRPr>
          </a:p>
          <a:p>
            <a:pPr indent="4978400" lvl="0" marL="0" rtl="0" algn="l">
              <a:lnSpc>
                <a:spcPct val="115000"/>
              </a:lnSpc>
              <a:spcBef>
                <a:spcPts val="0"/>
              </a:spcBef>
              <a:spcAft>
                <a:spcPts val="0"/>
              </a:spcAft>
              <a:buNone/>
            </a:pPr>
            <a:r>
              <a:rPr lang="en" sz="1700">
                <a:latin typeface="Proxima Nova"/>
                <a:ea typeface="Proxima Nova"/>
                <a:cs typeface="Proxima Nova"/>
                <a:sym typeface="Proxima Nova"/>
              </a:rPr>
              <a:t>		</a:t>
            </a:r>
            <a:endParaRPr sz="1700">
              <a:latin typeface="Proxima Nova"/>
              <a:ea typeface="Proxima Nova"/>
              <a:cs typeface="Proxima Nova"/>
              <a:sym typeface="Proxima Nova"/>
            </a:endParaRPr>
          </a:p>
          <a:p>
            <a:pPr indent="0" lvl="0" marL="0" marR="0" rtl="0" algn="just">
              <a:lnSpc>
                <a:spcPct val="114000"/>
              </a:lnSpc>
              <a:spcBef>
                <a:spcPts val="0"/>
              </a:spcBef>
              <a:spcAft>
                <a:spcPts val="0"/>
              </a:spcAft>
              <a:buNone/>
            </a:pPr>
            <a:r>
              <a:t/>
            </a:r>
            <a:endParaRPr sz="1200">
              <a:solidFill>
                <a:srgbClr val="595959"/>
              </a:solidFill>
              <a:latin typeface="Proxima Nova"/>
              <a:ea typeface="Proxima Nova"/>
              <a:cs typeface="Proxima Nova"/>
              <a:sym typeface="Proxima Nova"/>
            </a:endParaRPr>
          </a:p>
        </p:txBody>
      </p:sp>
      <p:sp>
        <p:nvSpPr>
          <p:cNvPr id="422" name="Google Shape;422;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3" name="Google Shape;423;p53"/>
          <p:cNvPicPr preferRelativeResize="0"/>
          <p:nvPr/>
        </p:nvPicPr>
        <p:blipFill>
          <a:blip r:embed="rId4">
            <a:alphaModFix/>
          </a:blip>
          <a:stretch>
            <a:fillRect/>
          </a:stretch>
        </p:blipFill>
        <p:spPr>
          <a:xfrm>
            <a:off x="5714225" y="205976"/>
            <a:ext cx="3215588" cy="473155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7" name="Shape 427"/>
        <p:cNvGrpSpPr/>
        <p:nvPr/>
      </p:nvGrpSpPr>
      <p:grpSpPr>
        <a:xfrm>
          <a:off x="0" y="0"/>
          <a:ext cx="0" cy="0"/>
          <a:chOff x="0" y="0"/>
          <a:chExt cx="0" cy="0"/>
        </a:xfrm>
      </p:grpSpPr>
      <p:sp>
        <p:nvSpPr>
          <p:cNvPr id="428" name="Google Shape;42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Motivation</a:t>
            </a:r>
            <a:endParaRPr b="1"/>
          </a:p>
          <a:p>
            <a:pPr indent="0" lvl="0" marL="0" rtl="0" algn="l">
              <a:spcBef>
                <a:spcPts val="0"/>
              </a:spcBef>
              <a:spcAft>
                <a:spcPts val="0"/>
              </a:spcAft>
              <a:buNone/>
            </a:pPr>
            <a:r>
              <a:t/>
            </a:r>
            <a:endParaRPr/>
          </a:p>
        </p:txBody>
      </p:sp>
      <p:sp>
        <p:nvSpPr>
          <p:cNvPr id="429" name="Google Shape;429;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A1A1A"/>
                </a:solidFill>
              </a:rPr>
              <a:t>Background:</a:t>
            </a:r>
            <a:r>
              <a:rPr lang="en" sz="2000">
                <a:solidFill>
                  <a:srgbClr val="1A1A1A"/>
                </a:solidFill>
              </a:rPr>
              <a:t> </a:t>
            </a:r>
            <a:endParaRPr sz="2000">
              <a:solidFill>
                <a:srgbClr val="1A1A1A"/>
              </a:solidFill>
            </a:endParaRPr>
          </a:p>
          <a:p>
            <a:pPr indent="0" lvl="0" marL="0" rtl="0" algn="l">
              <a:spcBef>
                <a:spcPts val="1600"/>
              </a:spcBef>
              <a:spcAft>
                <a:spcPts val="0"/>
              </a:spcAft>
              <a:buNone/>
            </a:pPr>
            <a:r>
              <a:rPr lang="en">
                <a:solidFill>
                  <a:srgbClr val="1A1A1A"/>
                </a:solidFill>
              </a:rPr>
              <a:t>The meaning of the conversational utterance depends strongly on  the history of the interaction. Reasoning about how the meaning of an utterance depends on the history is critical to correctly respond to user requests.</a:t>
            </a:r>
            <a:endParaRPr>
              <a:solidFill>
                <a:srgbClr val="1A1A1A"/>
              </a:solidFill>
            </a:endParaRPr>
          </a:p>
          <a:p>
            <a:pPr indent="0" lvl="0" marL="0" rtl="0" algn="l">
              <a:spcBef>
                <a:spcPts val="1600"/>
              </a:spcBef>
              <a:spcAft>
                <a:spcPts val="1600"/>
              </a:spcAft>
              <a:buNone/>
            </a:pPr>
            <a:r>
              <a:t/>
            </a:r>
            <a:endParaRPr>
              <a:solidFill>
                <a:srgbClr val="1A1A1A"/>
              </a:solidFill>
            </a:endParaRPr>
          </a:p>
        </p:txBody>
      </p:sp>
      <p:sp>
        <p:nvSpPr>
          <p:cNvPr id="430" name="Google Shape;430;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54"/>
          <p:cNvPicPr preferRelativeResize="0"/>
          <p:nvPr/>
        </p:nvPicPr>
        <p:blipFill>
          <a:blip r:embed="rId3">
            <a:alphaModFix/>
          </a:blip>
          <a:stretch>
            <a:fillRect/>
          </a:stretch>
        </p:blipFill>
        <p:spPr>
          <a:xfrm>
            <a:off x="2823238" y="2743900"/>
            <a:ext cx="3497525" cy="1748775"/>
          </a:xfrm>
          <a:prstGeom prst="rect">
            <a:avLst/>
          </a:prstGeom>
          <a:noFill/>
          <a:ln>
            <a:noFill/>
          </a:ln>
        </p:spPr>
      </p:pic>
      <p:sp>
        <p:nvSpPr>
          <p:cNvPr id="432" name="Google Shape;432;p54"/>
          <p:cNvSpPr txBox="1"/>
          <p:nvPr/>
        </p:nvSpPr>
        <p:spPr>
          <a:xfrm>
            <a:off x="839113" y="4438600"/>
            <a:ext cx="7465800" cy="45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Figure X: An excerpt of an interaction from the ATIS flight planning system (Hemphill et al., 1990; Dahl et al., 1994). Each request is followed by a description of the system response. </a:t>
            </a:r>
            <a:endParaRPr sz="1000">
              <a:solidFill>
                <a:srgbClr val="1A1A1A"/>
              </a:solidFill>
              <a:latin typeface="Proxima Nova"/>
              <a:ea typeface="Proxima Nova"/>
              <a:cs typeface="Proxima Nova"/>
              <a:sym typeface="Proxima Nova"/>
            </a:endParaRPr>
          </a:p>
          <a:p>
            <a:pPr indent="927100" lvl="0" marL="0" rtl="0" algn="l">
              <a:lnSpc>
                <a:spcPct val="115000"/>
              </a:lnSpc>
              <a:spcBef>
                <a:spcPts val="0"/>
              </a:spcBef>
              <a:spcAft>
                <a:spcPts val="0"/>
              </a:spcAft>
              <a:buNone/>
            </a:pPr>
            <a:r>
              <a:rPr lang="en" sz="1800">
                <a:solidFill>
                  <a:srgbClr val="1A1A1A"/>
                </a:solidFill>
                <a:latin typeface="Proxima Nova"/>
                <a:ea typeface="Proxima Nova"/>
                <a:cs typeface="Proxima Nova"/>
                <a:sym typeface="Proxima Nova"/>
              </a:rPr>
              <a:t>				</a:t>
            </a:r>
            <a:endParaRPr sz="1800">
              <a:solidFill>
                <a:srgbClr val="1A1A1A"/>
              </a:solidFill>
              <a:latin typeface="Proxima Nova"/>
              <a:ea typeface="Proxima Nova"/>
              <a:cs typeface="Proxima Nova"/>
              <a:sym typeface="Proxima Nova"/>
            </a:endParaRPr>
          </a:p>
          <a:p>
            <a:pPr indent="927100" lvl="0" marL="0" rtl="0" algn="l">
              <a:lnSpc>
                <a:spcPct val="115000"/>
              </a:lnSpc>
              <a:spcBef>
                <a:spcPts val="0"/>
              </a:spcBef>
              <a:spcAft>
                <a:spcPts val="0"/>
              </a:spcAft>
              <a:buNone/>
            </a:pPr>
            <a:r>
              <a:rPr lang="en" sz="1800">
                <a:solidFill>
                  <a:srgbClr val="1A1A1A"/>
                </a:solidFill>
                <a:latin typeface="Proxima Nova"/>
                <a:ea typeface="Proxima Nova"/>
                <a:cs typeface="Proxima Nova"/>
                <a:sym typeface="Proxima Nova"/>
              </a:rPr>
              <a:t>			</a:t>
            </a:r>
            <a:endParaRPr sz="1800">
              <a:solidFill>
                <a:srgbClr val="1A1A1A"/>
              </a:solidFill>
              <a:latin typeface="Proxima Nova"/>
              <a:ea typeface="Proxima Nova"/>
              <a:cs typeface="Proxima Nova"/>
              <a:sym typeface="Proxima Nova"/>
            </a:endParaRPr>
          </a:p>
          <a:p>
            <a:pPr indent="927100" lvl="0" marL="0" rtl="0" algn="l">
              <a:lnSpc>
                <a:spcPct val="115000"/>
              </a:lnSpc>
              <a:spcBef>
                <a:spcPts val="0"/>
              </a:spcBef>
              <a:spcAft>
                <a:spcPts val="0"/>
              </a:spcAft>
              <a:buNone/>
            </a:pPr>
            <a:r>
              <a:rPr lang="en" sz="1800">
                <a:solidFill>
                  <a:srgbClr val="1A1A1A"/>
                </a:solidFill>
                <a:latin typeface="Proxima Nova"/>
                <a:ea typeface="Proxima Nova"/>
                <a:cs typeface="Proxima Nova"/>
                <a:sym typeface="Proxima Nova"/>
              </a:rPr>
              <a:t>		</a:t>
            </a:r>
            <a:endParaRPr sz="1800">
              <a:solidFill>
                <a:srgbClr val="1A1A1A"/>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6" name="Shape 436"/>
        <p:cNvGrpSpPr/>
        <p:nvPr/>
      </p:nvGrpSpPr>
      <p:grpSpPr>
        <a:xfrm>
          <a:off x="0" y="0"/>
          <a:ext cx="0" cy="0"/>
          <a:chOff x="0" y="0"/>
          <a:chExt cx="0" cy="0"/>
        </a:xfrm>
      </p:grpSpPr>
      <p:sp>
        <p:nvSpPr>
          <p:cNvPr id="437" name="Google Shape;43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Motivation</a:t>
            </a:r>
            <a:endParaRPr b="1"/>
          </a:p>
          <a:p>
            <a:pPr indent="0" lvl="0" marL="0" rtl="0" algn="l">
              <a:spcBef>
                <a:spcPts val="0"/>
              </a:spcBef>
              <a:spcAft>
                <a:spcPts val="0"/>
              </a:spcAft>
              <a:buNone/>
            </a:pPr>
            <a:r>
              <a:t/>
            </a:r>
            <a:endParaRPr/>
          </a:p>
        </p:txBody>
      </p:sp>
      <p:sp>
        <p:nvSpPr>
          <p:cNvPr id="438" name="Google Shape;438;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9" name="Google Shape;439;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A1A1A"/>
                </a:solidFill>
              </a:rPr>
              <a:t>Proposal</a:t>
            </a:r>
            <a:r>
              <a:rPr b="1" lang="en" sz="2000">
                <a:solidFill>
                  <a:srgbClr val="1A1A1A"/>
                </a:solidFill>
              </a:rPr>
              <a:t>:</a:t>
            </a:r>
            <a:endParaRPr sz="2000">
              <a:solidFill>
                <a:srgbClr val="1A1A1A"/>
              </a:solidFill>
            </a:endParaRPr>
          </a:p>
          <a:p>
            <a:pPr indent="0" lvl="0" marL="0" rtl="0" algn="just">
              <a:spcBef>
                <a:spcPts val="1600"/>
              </a:spcBef>
              <a:spcAft>
                <a:spcPts val="0"/>
              </a:spcAft>
              <a:buNone/>
            </a:pPr>
            <a:r>
              <a:rPr lang="en">
                <a:solidFill>
                  <a:srgbClr val="1A1A1A"/>
                </a:solidFill>
              </a:rPr>
              <a:t>The goal of this paper is map </a:t>
            </a:r>
            <a:r>
              <a:rPr b="1" lang="en">
                <a:solidFill>
                  <a:srgbClr val="1A1A1A"/>
                </a:solidFill>
              </a:rPr>
              <a:t>utterance</a:t>
            </a:r>
            <a:r>
              <a:rPr lang="en">
                <a:solidFill>
                  <a:srgbClr val="1A1A1A"/>
                </a:solidFill>
              </a:rPr>
              <a:t> in interactions to </a:t>
            </a:r>
            <a:r>
              <a:rPr b="1" lang="en">
                <a:solidFill>
                  <a:srgbClr val="1A1A1A"/>
                </a:solidFill>
              </a:rPr>
              <a:t>formal executable queries</a:t>
            </a:r>
            <a:r>
              <a:rPr lang="en">
                <a:solidFill>
                  <a:srgbClr val="1A1A1A"/>
                </a:solidFill>
              </a:rPr>
              <a:t>. The </a:t>
            </a:r>
            <a:r>
              <a:rPr b="1" lang="en">
                <a:solidFill>
                  <a:srgbClr val="1A1A1A"/>
                </a:solidFill>
              </a:rPr>
              <a:t>encoder-decoder</a:t>
            </a:r>
            <a:r>
              <a:rPr lang="en">
                <a:solidFill>
                  <a:srgbClr val="1A1A1A"/>
                </a:solidFill>
              </a:rPr>
              <a:t> model directly map utterance to executable queries, while considering the </a:t>
            </a:r>
            <a:r>
              <a:rPr b="1" lang="en">
                <a:solidFill>
                  <a:srgbClr val="1A1A1A"/>
                </a:solidFill>
              </a:rPr>
              <a:t>history of the interaction</a:t>
            </a:r>
            <a:r>
              <a:rPr lang="en">
                <a:solidFill>
                  <a:srgbClr val="1A1A1A"/>
                </a:solidFill>
              </a:rPr>
              <a:t>, including previous utterances and their generated queries.</a:t>
            </a:r>
            <a:endParaRPr>
              <a:solidFill>
                <a:srgbClr val="1A1A1A"/>
              </a:solidFill>
            </a:endParaRPr>
          </a:p>
          <a:p>
            <a:pPr indent="0" lvl="0" marL="0" rtl="0" algn="l">
              <a:spcBef>
                <a:spcPts val="1600"/>
              </a:spcBef>
              <a:spcAft>
                <a:spcPts val="1600"/>
              </a:spcAft>
              <a:buNone/>
            </a:pPr>
            <a:r>
              <a:t/>
            </a:r>
            <a:endParaRPr>
              <a:solidFill>
                <a:srgbClr val="1A1A1A"/>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3" name="Shape 443"/>
        <p:cNvGrpSpPr/>
        <p:nvPr/>
      </p:nvGrpSpPr>
      <p:grpSpPr>
        <a:xfrm>
          <a:off x="0" y="0"/>
          <a:ext cx="0" cy="0"/>
          <a:chOff x="0" y="0"/>
          <a:chExt cx="0" cy="0"/>
        </a:xfrm>
      </p:grpSpPr>
      <p:sp>
        <p:nvSpPr>
          <p:cNvPr id="444" name="Google Shape;44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a:t>
            </a:r>
            <a:endParaRPr/>
          </a:p>
        </p:txBody>
      </p:sp>
      <p:sp>
        <p:nvSpPr>
          <p:cNvPr id="445" name="Google Shape;445;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2000">
                <a:solidFill>
                  <a:schemeClr val="dk1"/>
                </a:solidFill>
              </a:rPr>
              <a:t>Related Fields and Previous Work:</a:t>
            </a:r>
            <a:r>
              <a:rPr lang="en" sz="2000">
                <a:solidFill>
                  <a:schemeClr val="dk1"/>
                </a:solidFill>
              </a:rPr>
              <a:t> </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Semantic Parsing: Mapping sentences to formal representations</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Dialogue Systems: Context-dependent language understanding</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Model in Paper</a:t>
            </a:r>
            <a:r>
              <a:rPr lang="en" sz="2000">
                <a:solidFill>
                  <a:schemeClr val="dk1"/>
                </a:solidFill>
              </a:rPr>
              <a:t>: </a:t>
            </a:r>
            <a:endParaRPr sz="1100"/>
          </a:p>
          <a:p>
            <a:pPr indent="-317500" lvl="1" marL="914400" rtl="0" algn="l">
              <a:spcBef>
                <a:spcPts val="0"/>
              </a:spcBef>
              <a:spcAft>
                <a:spcPts val="0"/>
              </a:spcAft>
              <a:buClr>
                <a:srgbClr val="000000"/>
              </a:buClr>
              <a:buSzPts val="1400"/>
              <a:buChar char="○"/>
            </a:pPr>
            <a:r>
              <a:rPr lang="en" sz="2000">
                <a:solidFill>
                  <a:schemeClr val="dk1"/>
                </a:solidFill>
              </a:rPr>
              <a:t>Based on the RNN, encoder-decoder framework with attention.</a:t>
            </a:r>
            <a:endParaRPr sz="2000">
              <a:solidFill>
                <a:schemeClr val="dk1"/>
              </a:solidFill>
            </a:endParaRPr>
          </a:p>
          <a:p>
            <a:pPr indent="-317500" lvl="1" marL="914400" rtl="0" algn="l">
              <a:spcBef>
                <a:spcPts val="0"/>
              </a:spcBef>
              <a:spcAft>
                <a:spcPts val="0"/>
              </a:spcAft>
              <a:buClr>
                <a:srgbClr val="000000"/>
              </a:buClr>
              <a:buSzPts val="1400"/>
              <a:buChar char="○"/>
            </a:pPr>
            <a:r>
              <a:rPr lang="en" sz="2000">
                <a:solidFill>
                  <a:schemeClr val="dk1"/>
                </a:solidFill>
              </a:rPr>
              <a:t>Attending over previous utterance</a:t>
            </a:r>
            <a:endParaRPr sz="2000">
              <a:solidFill>
                <a:schemeClr val="dk1"/>
              </a:solidFill>
            </a:endParaRPr>
          </a:p>
          <a:p>
            <a:pPr indent="-317500" lvl="1" marL="914400" rtl="0" algn="l">
              <a:spcBef>
                <a:spcPts val="0"/>
              </a:spcBef>
              <a:spcAft>
                <a:spcPts val="0"/>
              </a:spcAft>
              <a:buClr>
                <a:srgbClr val="000000"/>
              </a:buClr>
              <a:buSzPts val="1400"/>
              <a:buChar char="○"/>
            </a:pPr>
            <a:r>
              <a:rPr lang="en" sz="2000">
                <a:solidFill>
                  <a:schemeClr val="dk1"/>
                </a:solidFill>
              </a:rPr>
              <a:t>Adding a turn-level recurrent encoder to update after each turn</a:t>
            </a:r>
            <a:endParaRPr sz="2000">
              <a:solidFill>
                <a:schemeClr val="dk1"/>
              </a:solidFill>
            </a:endParaRPr>
          </a:p>
          <a:p>
            <a:pPr indent="-317500" lvl="1" marL="914400" rtl="0" algn="l">
              <a:spcBef>
                <a:spcPts val="0"/>
              </a:spcBef>
              <a:spcAft>
                <a:spcPts val="0"/>
              </a:spcAft>
              <a:buClr>
                <a:srgbClr val="000000"/>
              </a:buClr>
              <a:buSzPts val="1400"/>
              <a:buChar char="○"/>
            </a:pPr>
            <a:r>
              <a:rPr lang="en" sz="2000">
                <a:solidFill>
                  <a:schemeClr val="dk1"/>
                </a:solidFill>
              </a:rPr>
              <a:t>Adding a copying mechanism for previous utterance  </a:t>
            </a:r>
            <a:endParaRPr>
              <a:solidFill>
                <a:srgbClr val="000000"/>
              </a:solidFill>
            </a:endParaRPr>
          </a:p>
          <a:p>
            <a:pPr indent="101600" lvl="0" marL="0" rtl="0" algn="l">
              <a:spcBef>
                <a:spcPts val="0"/>
              </a:spcBef>
              <a:spcAft>
                <a:spcPts val="0"/>
              </a:spcAft>
              <a:buNone/>
            </a:pPr>
            <a:r>
              <a:rPr lang="en"/>
              <a:t>				</a:t>
            </a:r>
            <a:endParaRPr/>
          </a:p>
          <a:p>
            <a:pPr indent="101600" lvl="0" marL="0" rtl="0" algn="l">
              <a:spcBef>
                <a:spcPts val="0"/>
              </a:spcBef>
              <a:spcAft>
                <a:spcPts val="0"/>
              </a:spcAft>
              <a:buNone/>
            </a:pPr>
            <a:r>
              <a:rPr lang="en"/>
              <a:t>			</a:t>
            </a:r>
            <a:endParaRPr/>
          </a:p>
          <a:p>
            <a:pPr indent="101600" lvl="0" marL="0" rtl="0" algn="l">
              <a:spcBef>
                <a:spcPts val="0"/>
              </a:spcBef>
              <a:spcAft>
                <a:spcPts val="0"/>
              </a:spcAft>
              <a:buNone/>
            </a:pPr>
            <a:r>
              <a:rPr lang="en"/>
              <a:t>		</a:t>
            </a:r>
            <a:endParaRPr/>
          </a:p>
          <a:p>
            <a:pPr indent="0" lvl="0" marL="0" rtl="0" algn="l">
              <a:spcBef>
                <a:spcPts val="0"/>
              </a:spcBef>
              <a:spcAft>
                <a:spcPts val="0"/>
              </a:spcAft>
              <a:buNone/>
            </a:pPr>
            <a:r>
              <a:t/>
            </a:r>
            <a:endParaRPr sz="2000">
              <a:solidFill>
                <a:schemeClr val="dk1"/>
              </a:solidFill>
            </a:endParaRPr>
          </a:p>
          <a:p>
            <a:pPr indent="101600" lvl="0" marL="0" rtl="0" algn="l">
              <a:spcBef>
                <a:spcPts val="0"/>
              </a:spcBef>
              <a:spcAft>
                <a:spcPts val="0"/>
              </a:spcAft>
              <a:buNone/>
            </a:pPr>
            <a:r>
              <a:rPr lang="en" sz="2000"/>
              <a:t>				</a:t>
            </a:r>
            <a:endParaRPr sz="2000"/>
          </a:p>
          <a:p>
            <a:pPr indent="101600" lvl="0" marL="0" rtl="0" algn="l">
              <a:spcBef>
                <a:spcPts val="0"/>
              </a:spcBef>
              <a:spcAft>
                <a:spcPts val="0"/>
              </a:spcAft>
              <a:buNone/>
            </a:pPr>
            <a:r>
              <a:rPr lang="en" sz="2000"/>
              <a:t>			</a:t>
            </a:r>
            <a:endParaRPr sz="2000"/>
          </a:p>
          <a:p>
            <a:pPr indent="101600" lvl="0" marL="0" rtl="0" algn="l">
              <a:spcBef>
                <a:spcPts val="0"/>
              </a:spcBef>
              <a:spcAft>
                <a:spcPts val="0"/>
              </a:spcAft>
              <a:buNone/>
            </a:pPr>
            <a:r>
              <a:rPr lang="en" sz="2000"/>
              <a:t>		</a:t>
            </a:r>
            <a:endParaRPr sz="2000"/>
          </a:p>
          <a:p>
            <a:pPr indent="0" lvl="0" marL="0" rtl="0" algn="l">
              <a:spcBef>
                <a:spcPts val="0"/>
              </a:spcBef>
              <a:spcAft>
                <a:spcPts val="1600"/>
              </a:spcAft>
              <a:buNone/>
            </a:pPr>
            <a:r>
              <a:t/>
            </a:r>
            <a:endParaRPr sz="2000"/>
          </a:p>
        </p:txBody>
      </p:sp>
      <p:sp>
        <p:nvSpPr>
          <p:cNvPr id="446" name="Google Shape;446;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0" name="Shape 450"/>
        <p:cNvGrpSpPr/>
        <p:nvPr/>
      </p:nvGrpSpPr>
      <p:grpSpPr>
        <a:xfrm>
          <a:off x="0" y="0"/>
          <a:ext cx="0" cy="0"/>
          <a:chOff x="0" y="0"/>
          <a:chExt cx="0" cy="0"/>
        </a:xfrm>
      </p:grpSpPr>
      <p:sp>
        <p:nvSpPr>
          <p:cNvPr id="451" name="Google Shape;45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452" name="Google Shape;452;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3" name="Google Shape;453;p57"/>
          <p:cNvPicPr preferRelativeResize="0"/>
          <p:nvPr/>
        </p:nvPicPr>
        <p:blipFill>
          <a:blip r:embed="rId3">
            <a:alphaModFix/>
          </a:blip>
          <a:stretch>
            <a:fillRect/>
          </a:stretch>
        </p:blipFill>
        <p:spPr>
          <a:xfrm>
            <a:off x="152400" y="1093925"/>
            <a:ext cx="8839199" cy="3165553"/>
          </a:xfrm>
          <a:prstGeom prst="rect">
            <a:avLst/>
          </a:prstGeom>
          <a:noFill/>
          <a:ln>
            <a:noFill/>
          </a:ln>
        </p:spPr>
      </p:pic>
      <p:sp>
        <p:nvSpPr>
          <p:cNvPr id="454" name="Google Shape;454;p57"/>
          <p:cNvSpPr txBox="1"/>
          <p:nvPr/>
        </p:nvSpPr>
        <p:spPr>
          <a:xfrm>
            <a:off x="311550" y="4313900"/>
            <a:ext cx="8520600" cy="44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latin typeface="Proxima Nova"/>
                <a:ea typeface="Proxima Nova"/>
                <a:cs typeface="Proxima Nova"/>
                <a:sym typeface="Proxima Nova"/>
              </a:rPr>
              <a:t>Figure 3: Illustration of the model architecture during the third decoding step while processing the instruction which ones arrive at 7pm from the interaction </a:t>
            </a:r>
            <a:endParaRPr sz="1000">
              <a:solidFill>
                <a:schemeClr val="dk1"/>
              </a:solidFill>
              <a:latin typeface="Proxima Nova"/>
              <a:ea typeface="Proxima Nova"/>
              <a:cs typeface="Proxima Nova"/>
              <a:sym typeface="Proxima Nova"/>
            </a:endParaRPr>
          </a:p>
          <a:p>
            <a:pPr indent="4864100" lvl="0" marL="0" rtl="0" algn="l">
              <a:lnSpc>
                <a:spcPct val="115000"/>
              </a:lnSpc>
              <a:spcBef>
                <a:spcPts val="0"/>
              </a:spcBef>
              <a:spcAft>
                <a:spcPts val="0"/>
              </a:spcAft>
              <a:buNone/>
            </a:pPr>
            <a:r>
              <a:rPr lang="en" sz="2000">
                <a:solidFill>
                  <a:schemeClr val="dk1"/>
                </a:solidFill>
                <a:latin typeface="Proxima Nova"/>
                <a:ea typeface="Proxima Nova"/>
                <a:cs typeface="Proxima Nova"/>
                <a:sym typeface="Proxima Nova"/>
              </a:rPr>
              <a:t>				</a:t>
            </a:r>
            <a:endParaRPr sz="2000">
              <a:solidFill>
                <a:schemeClr val="dk1"/>
              </a:solidFill>
              <a:latin typeface="Proxima Nova"/>
              <a:ea typeface="Proxima Nova"/>
              <a:cs typeface="Proxima Nova"/>
              <a:sym typeface="Proxima Nova"/>
            </a:endParaRPr>
          </a:p>
          <a:p>
            <a:pPr indent="4864100" lvl="0" marL="0" rtl="0" algn="l">
              <a:lnSpc>
                <a:spcPct val="115000"/>
              </a:lnSpc>
              <a:spcBef>
                <a:spcPts val="0"/>
              </a:spcBef>
              <a:spcAft>
                <a:spcPts val="0"/>
              </a:spcAft>
              <a:buNone/>
            </a:pPr>
            <a:r>
              <a:rPr lang="en" sz="2000">
                <a:solidFill>
                  <a:schemeClr val="dk1"/>
                </a:solidFill>
                <a:latin typeface="Proxima Nova"/>
                <a:ea typeface="Proxima Nova"/>
                <a:cs typeface="Proxima Nova"/>
                <a:sym typeface="Proxima Nova"/>
              </a:rPr>
              <a:t>			</a:t>
            </a:r>
            <a:endParaRPr sz="2000">
              <a:solidFill>
                <a:schemeClr val="dk1"/>
              </a:solidFill>
              <a:latin typeface="Proxima Nova"/>
              <a:ea typeface="Proxima Nova"/>
              <a:cs typeface="Proxima Nova"/>
              <a:sym typeface="Proxima Nova"/>
            </a:endParaRPr>
          </a:p>
          <a:p>
            <a:pPr indent="4864100" lvl="0" marL="0" rtl="0" algn="l">
              <a:lnSpc>
                <a:spcPct val="115000"/>
              </a:lnSpc>
              <a:spcBef>
                <a:spcPts val="0"/>
              </a:spcBef>
              <a:spcAft>
                <a:spcPts val="0"/>
              </a:spcAft>
              <a:buNone/>
            </a:pPr>
            <a:r>
              <a:rPr lang="en" sz="2000">
                <a:solidFill>
                  <a:schemeClr val="dk1"/>
                </a:solidFill>
                <a:latin typeface="Proxima Nova"/>
                <a:ea typeface="Proxima Nova"/>
                <a:cs typeface="Proxima Nova"/>
                <a:sym typeface="Proxima Nova"/>
              </a:rPr>
              <a:t>		</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8" name="Shape 458"/>
        <p:cNvGrpSpPr/>
        <p:nvPr/>
      </p:nvGrpSpPr>
      <p:grpSpPr>
        <a:xfrm>
          <a:off x="0" y="0"/>
          <a:ext cx="0" cy="0"/>
          <a:chOff x="0" y="0"/>
          <a:chExt cx="0" cy="0"/>
        </a:xfrm>
      </p:grpSpPr>
      <p:sp>
        <p:nvSpPr>
          <p:cNvPr id="459" name="Google Shape;459;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460" name="Google Shape;460;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Char char="●"/>
            </a:pPr>
            <a:r>
              <a:rPr b="1" lang="en" sz="2000">
                <a:solidFill>
                  <a:srgbClr val="1A1A1A"/>
                </a:solidFill>
              </a:rPr>
              <a:t>Encoder-Decoder Architecture</a:t>
            </a:r>
            <a:endParaRPr b="1" sz="2000">
              <a:solidFill>
                <a:srgbClr val="1A1A1A"/>
              </a:solidFill>
            </a:endParaRPr>
          </a:p>
          <a:p>
            <a:pPr indent="-355600" lvl="1" marL="914400" rtl="0" algn="l">
              <a:spcBef>
                <a:spcPts val="0"/>
              </a:spcBef>
              <a:spcAft>
                <a:spcPts val="0"/>
              </a:spcAft>
              <a:buClr>
                <a:srgbClr val="1A1A1A"/>
              </a:buClr>
              <a:buSzPts val="2000"/>
              <a:buChar char="○"/>
            </a:pPr>
            <a:r>
              <a:rPr lang="en" sz="2000">
                <a:solidFill>
                  <a:srgbClr val="1A1A1A"/>
                </a:solidFill>
              </a:rPr>
              <a:t>An encoder to process the user utterance and a decoder to generate the output query token-by-token. </a:t>
            </a:r>
            <a:endParaRPr sz="2000">
              <a:solidFill>
                <a:srgbClr val="1A1A1A"/>
              </a:solidFill>
            </a:endParaRPr>
          </a:p>
          <a:p>
            <a:pPr indent="0" lvl="0" marL="0" rtl="0" algn="l">
              <a:spcBef>
                <a:spcPts val="1600"/>
              </a:spcBef>
              <a:spcAft>
                <a:spcPts val="0"/>
              </a:spcAft>
              <a:buNone/>
            </a:pPr>
            <a:r>
              <a:rPr lang="en" sz="2000">
                <a:solidFill>
                  <a:srgbClr val="1A1A1A"/>
                </a:solidFill>
              </a:rPr>
              <a:t>	</a:t>
            </a:r>
            <a:endParaRPr sz="2000">
              <a:solidFill>
                <a:srgbClr val="1A1A1A"/>
              </a:solidFill>
            </a:endParaRPr>
          </a:p>
          <a:p>
            <a:pPr indent="0" lvl="0" marL="0" rtl="0" algn="l">
              <a:spcBef>
                <a:spcPts val="1600"/>
              </a:spcBef>
              <a:spcAft>
                <a:spcPts val="1600"/>
              </a:spcAft>
              <a:buNone/>
            </a:pPr>
            <a:r>
              <a:t/>
            </a:r>
            <a:endParaRPr>
              <a:solidFill>
                <a:srgbClr val="1A1A1A"/>
              </a:solidFill>
            </a:endParaRPr>
          </a:p>
        </p:txBody>
      </p:sp>
      <p:pic>
        <p:nvPicPr>
          <p:cNvPr id="462" name="Google Shape;462;p58"/>
          <p:cNvPicPr preferRelativeResize="0"/>
          <p:nvPr/>
        </p:nvPicPr>
        <p:blipFill>
          <a:blip r:embed="rId3">
            <a:alphaModFix/>
          </a:blip>
          <a:stretch>
            <a:fillRect/>
          </a:stretch>
        </p:blipFill>
        <p:spPr>
          <a:xfrm>
            <a:off x="2467550" y="2362775"/>
            <a:ext cx="4208899" cy="2447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6" name="Shape 466"/>
        <p:cNvGrpSpPr/>
        <p:nvPr/>
      </p:nvGrpSpPr>
      <p:grpSpPr>
        <a:xfrm>
          <a:off x="0" y="0"/>
          <a:ext cx="0" cy="0"/>
          <a:chOff x="0" y="0"/>
          <a:chExt cx="0" cy="0"/>
        </a:xfrm>
      </p:grpSpPr>
      <p:sp>
        <p:nvSpPr>
          <p:cNvPr id="467" name="Google Shape;46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468" name="Google Shape;468;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Char char="●"/>
            </a:pPr>
            <a:r>
              <a:rPr b="1" lang="en" sz="2000">
                <a:solidFill>
                  <a:srgbClr val="1A1A1A"/>
                </a:solidFill>
              </a:rPr>
              <a:t>Mechanism One</a:t>
            </a:r>
            <a:endParaRPr b="1" sz="2000">
              <a:solidFill>
                <a:srgbClr val="1A1A1A"/>
              </a:solidFill>
            </a:endParaRPr>
          </a:p>
          <a:p>
            <a:pPr indent="-355600" lvl="1" marL="914400" rtl="0" algn="l">
              <a:spcBef>
                <a:spcPts val="0"/>
              </a:spcBef>
              <a:spcAft>
                <a:spcPts val="0"/>
              </a:spcAft>
              <a:buClr>
                <a:srgbClr val="1A1A1A"/>
              </a:buClr>
              <a:buSzPts val="2000"/>
              <a:buChar char="○"/>
            </a:pPr>
            <a:r>
              <a:rPr lang="en" sz="2000">
                <a:solidFill>
                  <a:srgbClr val="1A1A1A"/>
                </a:solidFill>
              </a:rPr>
              <a:t>Turn level encoder is proposed to deal with previous requests</a:t>
            </a:r>
            <a:endParaRPr sz="2000">
              <a:solidFill>
                <a:srgbClr val="1A1A1A"/>
              </a:solidFill>
            </a:endParaRPr>
          </a:p>
          <a:p>
            <a:pPr indent="0" lvl="0" marL="0" rtl="0" algn="l">
              <a:spcBef>
                <a:spcPts val="1600"/>
              </a:spcBef>
              <a:spcAft>
                <a:spcPts val="0"/>
              </a:spcAft>
              <a:buNone/>
            </a:pPr>
            <a:r>
              <a:rPr lang="en" sz="2000">
                <a:solidFill>
                  <a:srgbClr val="1A1A1A"/>
                </a:solidFill>
              </a:rPr>
              <a:t>	</a:t>
            </a:r>
            <a:endParaRPr sz="2000">
              <a:solidFill>
                <a:srgbClr val="1A1A1A"/>
              </a:solidFill>
            </a:endParaRPr>
          </a:p>
          <a:p>
            <a:pPr indent="0" lvl="0" marL="0" rtl="0" algn="l">
              <a:spcBef>
                <a:spcPts val="1600"/>
              </a:spcBef>
              <a:spcAft>
                <a:spcPts val="1600"/>
              </a:spcAft>
              <a:buNone/>
            </a:pPr>
            <a:r>
              <a:t/>
            </a:r>
            <a:endParaRPr>
              <a:solidFill>
                <a:srgbClr val="1A1A1A"/>
              </a:solidFill>
            </a:endParaRPr>
          </a:p>
        </p:txBody>
      </p:sp>
      <p:pic>
        <p:nvPicPr>
          <p:cNvPr id="470" name="Google Shape;470;p59"/>
          <p:cNvPicPr preferRelativeResize="0"/>
          <p:nvPr/>
        </p:nvPicPr>
        <p:blipFill>
          <a:blip r:embed="rId3">
            <a:alphaModFix/>
          </a:blip>
          <a:stretch>
            <a:fillRect/>
          </a:stretch>
        </p:blipFill>
        <p:spPr>
          <a:xfrm>
            <a:off x="2009375" y="2160675"/>
            <a:ext cx="5125226" cy="25105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4" name="Shape 474"/>
        <p:cNvGrpSpPr/>
        <p:nvPr/>
      </p:nvGrpSpPr>
      <p:grpSpPr>
        <a:xfrm>
          <a:off x="0" y="0"/>
          <a:ext cx="0" cy="0"/>
          <a:chOff x="0" y="0"/>
          <a:chExt cx="0" cy="0"/>
        </a:xfrm>
      </p:grpSpPr>
      <p:sp>
        <p:nvSpPr>
          <p:cNvPr id="475" name="Google Shape;475;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476" name="Google Shape;476;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7" name="Google Shape;477;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Char char="●"/>
            </a:pPr>
            <a:r>
              <a:rPr b="1" lang="en" sz="2000">
                <a:solidFill>
                  <a:srgbClr val="1A1A1A"/>
                </a:solidFill>
              </a:rPr>
              <a:t>Mechanism Two</a:t>
            </a:r>
            <a:endParaRPr b="1" sz="2000">
              <a:solidFill>
                <a:srgbClr val="1A1A1A"/>
              </a:solidFill>
            </a:endParaRPr>
          </a:p>
          <a:p>
            <a:pPr indent="-355600" lvl="1" marL="914400" rtl="0" algn="l">
              <a:spcBef>
                <a:spcPts val="0"/>
              </a:spcBef>
              <a:spcAft>
                <a:spcPts val="0"/>
              </a:spcAft>
              <a:buClr>
                <a:srgbClr val="1A1A1A"/>
              </a:buClr>
              <a:buSzPts val="2000"/>
              <a:buChar char="○"/>
            </a:pPr>
            <a:r>
              <a:rPr lang="en" sz="2000">
                <a:solidFill>
                  <a:srgbClr val="1A1A1A"/>
                </a:solidFill>
              </a:rPr>
              <a:t>Query Segment Copying</a:t>
            </a:r>
            <a:endParaRPr sz="2000">
              <a:solidFill>
                <a:srgbClr val="1A1A1A"/>
              </a:solidFill>
            </a:endParaRPr>
          </a:p>
          <a:p>
            <a:pPr indent="0" lvl="0" marL="0" rtl="0" algn="l">
              <a:spcBef>
                <a:spcPts val="1600"/>
              </a:spcBef>
              <a:spcAft>
                <a:spcPts val="0"/>
              </a:spcAft>
              <a:buNone/>
            </a:pPr>
            <a:r>
              <a:rPr lang="en" sz="2000">
                <a:solidFill>
                  <a:srgbClr val="1A1A1A"/>
                </a:solidFill>
              </a:rPr>
              <a:t>	</a:t>
            </a:r>
            <a:endParaRPr sz="2000">
              <a:solidFill>
                <a:srgbClr val="1A1A1A"/>
              </a:solidFill>
            </a:endParaRPr>
          </a:p>
          <a:p>
            <a:pPr indent="0" lvl="0" marL="0" rtl="0" algn="l">
              <a:spcBef>
                <a:spcPts val="1600"/>
              </a:spcBef>
              <a:spcAft>
                <a:spcPts val="1600"/>
              </a:spcAft>
              <a:buNone/>
            </a:pPr>
            <a:r>
              <a:t/>
            </a:r>
            <a:endParaRPr>
              <a:solidFill>
                <a:srgbClr val="1A1A1A"/>
              </a:solidFill>
            </a:endParaRPr>
          </a:p>
        </p:txBody>
      </p:sp>
      <p:pic>
        <p:nvPicPr>
          <p:cNvPr id="478" name="Google Shape;478;p60"/>
          <p:cNvPicPr preferRelativeResize="0"/>
          <p:nvPr/>
        </p:nvPicPr>
        <p:blipFill>
          <a:blip r:embed="rId3">
            <a:alphaModFix/>
          </a:blip>
          <a:stretch>
            <a:fillRect/>
          </a:stretch>
        </p:blipFill>
        <p:spPr>
          <a:xfrm>
            <a:off x="2314250" y="2131922"/>
            <a:ext cx="4515475" cy="2173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2" name="Shape 482"/>
        <p:cNvGrpSpPr/>
        <p:nvPr/>
      </p:nvGrpSpPr>
      <p:grpSpPr>
        <a:xfrm>
          <a:off x="0" y="0"/>
          <a:ext cx="0" cy="0"/>
          <a:chOff x="0" y="0"/>
          <a:chExt cx="0" cy="0"/>
        </a:xfrm>
      </p:grpSpPr>
      <p:sp>
        <p:nvSpPr>
          <p:cNvPr id="483" name="Google Shape;48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484" name="Google Shape;484;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61"/>
          <p:cNvSpPr txBox="1"/>
          <p:nvPr>
            <p:ph idx="1" type="body"/>
          </p:nvPr>
        </p:nvSpPr>
        <p:spPr>
          <a:xfrm>
            <a:off x="311700" y="920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Char char="●"/>
            </a:pPr>
            <a:r>
              <a:rPr b="1" lang="en" sz="2000">
                <a:solidFill>
                  <a:srgbClr val="1A1A1A"/>
                </a:solidFill>
              </a:rPr>
              <a:t>Mechanism </a:t>
            </a:r>
            <a:br>
              <a:rPr b="1" lang="en" sz="2000">
                <a:solidFill>
                  <a:srgbClr val="1A1A1A"/>
                </a:solidFill>
              </a:rPr>
            </a:br>
            <a:r>
              <a:rPr b="1" lang="en" sz="2000">
                <a:solidFill>
                  <a:srgbClr val="1A1A1A"/>
                </a:solidFill>
              </a:rPr>
              <a:t>Two</a:t>
            </a:r>
            <a:endParaRPr sz="2000">
              <a:solidFill>
                <a:srgbClr val="1A1A1A"/>
              </a:solidFill>
            </a:endParaRPr>
          </a:p>
          <a:p>
            <a:pPr indent="0" lvl="0" marL="0" rtl="0" algn="l">
              <a:spcBef>
                <a:spcPts val="1600"/>
              </a:spcBef>
              <a:spcAft>
                <a:spcPts val="0"/>
              </a:spcAft>
              <a:buNone/>
            </a:pPr>
            <a:r>
              <a:rPr lang="en" sz="2000">
                <a:solidFill>
                  <a:srgbClr val="1A1A1A"/>
                </a:solidFill>
              </a:rPr>
              <a:t>	</a:t>
            </a:r>
            <a:endParaRPr sz="2000">
              <a:solidFill>
                <a:srgbClr val="1A1A1A"/>
              </a:solidFill>
            </a:endParaRPr>
          </a:p>
          <a:p>
            <a:pPr indent="0" lvl="0" marL="0" rtl="0" algn="l">
              <a:spcBef>
                <a:spcPts val="1600"/>
              </a:spcBef>
              <a:spcAft>
                <a:spcPts val="1600"/>
              </a:spcAft>
              <a:buNone/>
            </a:pPr>
            <a:r>
              <a:t/>
            </a:r>
            <a:endParaRPr>
              <a:solidFill>
                <a:srgbClr val="1A1A1A"/>
              </a:solidFill>
            </a:endParaRPr>
          </a:p>
        </p:txBody>
      </p:sp>
      <p:pic>
        <p:nvPicPr>
          <p:cNvPr id="486" name="Google Shape;486;p61"/>
          <p:cNvPicPr preferRelativeResize="0"/>
          <p:nvPr/>
        </p:nvPicPr>
        <p:blipFill>
          <a:blip r:embed="rId3">
            <a:alphaModFix/>
          </a:blip>
          <a:stretch>
            <a:fillRect/>
          </a:stretch>
        </p:blipFill>
        <p:spPr>
          <a:xfrm>
            <a:off x="2327500" y="445025"/>
            <a:ext cx="6760099" cy="4005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Dialogue Systems</a:t>
            </a:r>
            <a:endParaRPr b="1"/>
          </a:p>
        </p:txBody>
      </p:sp>
      <p:sp>
        <p:nvSpPr>
          <p:cNvPr id="91" name="Google Shape;91;p17"/>
          <p:cNvSpPr txBox="1"/>
          <p:nvPr>
            <p:ph idx="1" type="body"/>
          </p:nvPr>
        </p:nvSpPr>
        <p:spPr>
          <a:xfrm>
            <a:off x="311700" y="1152475"/>
            <a:ext cx="25692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2000">
                <a:solidFill>
                  <a:srgbClr val="000000"/>
                </a:solidFill>
              </a:rPr>
              <a:t>Dialogue Systems</a:t>
            </a:r>
            <a:r>
              <a:rPr lang="en" sz="2000">
                <a:solidFill>
                  <a:srgbClr val="000000"/>
                </a:solidFill>
              </a:rPr>
              <a:t> </a:t>
            </a:r>
            <a:endParaRPr sz="2000">
              <a:solidFill>
                <a:srgbClr val="000000"/>
              </a:solidFill>
            </a:endParaRPr>
          </a:p>
          <a:p>
            <a:pPr indent="0" lvl="0" marL="0" rtl="0" algn="l">
              <a:lnSpc>
                <a:spcPct val="114000"/>
              </a:lnSpc>
              <a:spcBef>
                <a:spcPts val="0"/>
              </a:spcBef>
              <a:spcAft>
                <a:spcPts val="0"/>
              </a:spcAft>
              <a:buNone/>
            </a:pPr>
            <a:r>
              <a:rPr lang="en" sz="2000">
                <a:solidFill>
                  <a:srgbClr val="000000"/>
                </a:solidFill>
              </a:rPr>
              <a:t>support a </a:t>
            </a:r>
            <a:r>
              <a:rPr b="1" lang="en" sz="2000">
                <a:solidFill>
                  <a:srgbClr val="000000"/>
                </a:solidFill>
              </a:rPr>
              <a:t>broad</a:t>
            </a:r>
            <a:r>
              <a:rPr lang="en" sz="2000">
                <a:solidFill>
                  <a:srgbClr val="000000"/>
                </a:solidFill>
              </a:rPr>
              <a:t> range of applications:</a:t>
            </a:r>
            <a:endParaRPr>
              <a:solidFill>
                <a:srgbClr val="000000"/>
              </a:solidFill>
            </a:endParaRPr>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7"/>
          <p:cNvPicPr preferRelativeResize="0"/>
          <p:nvPr/>
        </p:nvPicPr>
        <p:blipFill>
          <a:blip r:embed="rId3">
            <a:alphaModFix/>
          </a:blip>
          <a:stretch>
            <a:fillRect/>
          </a:stretch>
        </p:blipFill>
        <p:spPr>
          <a:xfrm>
            <a:off x="3239425" y="1002875"/>
            <a:ext cx="5726777" cy="3795300"/>
          </a:xfrm>
          <a:prstGeom prst="rect">
            <a:avLst/>
          </a:prstGeom>
          <a:noFill/>
          <a:ln>
            <a:noFill/>
          </a:ln>
        </p:spPr>
      </p:pic>
      <p:sp>
        <p:nvSpPr>
          <p:cNvPr id="94" name="Google Shape;94;p17"/>
          <p:cNvSpPr txBox="1"/>
          <p:nvPr/>
        </p:nvSpPr>
        <p:spPr>
          <a:xfrm>
            <a:off x="1442300" y="4694350"/>
            <a:ext cx="7777200" cy="3936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latin typeface="Proxima Nova"/>
                <a:ea typeface="Proxima Nova"/>
                <a:cs typeface="Proxima Nova"/>
                <a:sym typeface="Proxima Nova"/>
              </a:rPr>
              <a:t>The travel domain: A transcript of an actual dialog with the GUS system of [ Bobrow et al. 1977]</a:t>
            </a:r>
            <a:endParaRPr>
              <a:latin typeface="Proxima Nova"/>
              <a:ea typeface="Proxima Nova"/>
              <a:cs typeface="Proxima Nova"/>
              <a:sym typeface="Proxima Nova"/>
            </a:endParaRPr>
          </a:p>
        </p:txBody>
      </p:sp>
      <p:pic>
        <p:nvPicPr>
          <p:cNvPr id="95" name="Google Shape;95;p17"/>
          <p:cNvPicPr preferRelativeResize="0"/>
          <p:nvPr/>
        </p:nvPicPr>
        <p:blipFill>
          <a:blip r:embed="rId4">
            <a:alphaModFix/>
          </a:blip>
          <a:stretch>
            <a:fillRect/>
          </a:stretch>
        </p:blipFill>
        <p:spPr>
          <a:xfrm>
            <a:off x="673925" y="3091825"/>
            <a:ext cx="2500675" cy="1706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0" name="Shape 490"/>
        <p:cNvGrpSpPr/>
        <p:nvPr/>
      </p:nvGrpSpPr>
      <p:grpSpPr>
        <a:xfrm>
          <a:off x="0" y="0"/>
          <a:ext cx="0" cy="0"/>
          <a:chOff x="0" y="0"/>
          <a:chExt cx="0" cy="0"/>
        </a:xfrm>
      </p:grpSpPr>
      <p:sp>
        <p:nvSpPr>
          <p:cNvPr id="491" name="Google Shape;49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492" name="Google Shape;492;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Char char="●"/>
            </a:pPr>
            <a:r>
              <a:rPr b="1" lang="en" sz="2000">
                <a:solidFill>
                  <a:srgbClr val="1A1A1A"/>
                </a:solidFill>
              </a:rPr>
              <a:t>Inference</a:t>
            </a:r>
            <a:endParaRPr b="1" sz="2000">
              <a:solidFill>
                <a:srgbClr val="1A1A1A"/>
              </a:solidFill>
            </a:endParaRPr>
          </a:p>
          <a:p>
            <a:pPr indent="0" lvl="0" marL="914400" rtl="0" algn="l">
              <a:spcBef>
                <a:spcPts val="1600"/>
              </a:spcBef>
              <a:spcAft>
                <a:spcPts val="0"/>
              </a:spcAft>
              <a:buNone/>
            </a:pPr>
            <a:r>
              <a:t/>
            </a:r>
            <a:endParaRPr sz="2000">
              <a:solidFill>
                <a:srgbClr val="1A1A1A"/>
              </a:solidFill>
            </a:endParaRPr>
          </a:p>
          <a:p>
            <a:pPr indent="0" lvl="0" marL="0" rtl="0" algn="l">
              <a:spcBef>
                <a:spcPts val="1600"/>
              </a:spcBef>
              <a:spcAft>
                <a:spcPts val="0"/>
              </a:spcAft>
              <a:buNone/>
            </a:pPr>
            <a:r>
              <a:rPr lang="en" sz="2000">
                <a:solidFill>
                  <a:srgbClr val="1A1A1A"/>
                </a:solidFill>
              </a:rPr>
              <a:t>	</a:t>
            </a:r>
            <a:endParaRPr sz="2000">
              <a:solidFill>
                <a:srgbClr val="1A1A1A"/>
              </a:solidFill>
            </a:endParaRPr>
          </a:p>
          <a:p>
            <a:pPr indent="0" lvl="0" marL="0" rtl="0" algn="l">
              <a:spcBef>
                <a:spcPts val="1600"/>
              </a:spcBef>
              <a:spcAft>
                <a:spcPts val="1600"/>
              </a:spcAft>
              <a:buNone/>
            </a:pPr>
            <a:r>
              <a:t/>
            </a:r>
            <a:endParaRPr>
              <a:solidFill>
                <a:srgbClr val="1A1A1A"/>
              </a:solidFill>
            </a:endParaRPr>
          </a:p>
        </p:txBody>
      </p:sp>
      <p:sp>
        <p:nvSpPr>
          <p:cNvPr id="494" name="Google Shape;494;p62"/>
          <p:cNvSpPr txBox="1"/>
          <p:nvPr/>
        </p:nvSpPr>
        <p:spPr>
          <a:xfrm>
            <a:off x="864025" y="1581750"/>
            <a:ext cx="2610300" cy="66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solidFill>
                  <a:srgbClr val="1A1A1A"/>
                </a:solidFill>
                <a:latin typeface="Proxima Nova"/>
                <a:ea typeface="Proxima Nova"/>
                <a:cs typeface="Proxima Nova"/>
                <a:sym typeface="Proxima Nova"/>
              </a:rPr>
              <a:t>Show me flights from Seattle to Boston next Monday</a:t>
            </a:r>
            <a:endParaRPr b="1" i="1">
              <a:latin typeface="Proxima Nova"/>
              <a:ea typeface="Proxima Nova"/>
              <a:cs typeface="Proxima Nova"/>
              <a:sym typeface="Proxima Nova"/>
            </a:endParaRPr>
          </a:p>
        </p:txBody>
      </p:sp>
      <p:cxnSp>
        <p:nvCxnSpPr>
          <p:cNvPr id="495" name="Google Shape;495;p62"/>
          <p:cNvCxnSpPr>
            <a:stCxn id="494" idx="3"/>
          </p:cNvCxnSpPr>
          <p:nvPr/>
        </p:nvCxnSpPr>
        <p:spPr>
          <a:xfrm flipH="1" rot="10800000">
            <a:off x="3474325" y="1902450"/>
            <a:ext cx="1403700" cy="11100"/>
          </a:xfrm>
          <a:prstGeom prst="straightConnector1">
            <a:avLst/>
          </a:prstGeom>
          <a:noFill/>
          <a:ln cap="flat" cmpd="sng" w="28575">
            <a:solidFill>
              <a:srgbClr val="000000"/>
            </a:solidFill>
            <a:prstDash val="solid"/>
            <a:round/>
            <a:headEnd len="med" w="med" type="none"/>
            <a:tailEnd len="med" w="med" type="triangle"/>
          </a:ln>
        </p:spPr>
      </p:cxnSp>
      <p:sp>
        <p:nvSpPr>
          <p:cNvPr id="496" name="Google Shape;496;p62"/>
          <p:cNvSpPr/>
          <p:nvPr/>
        </p:nvSpPr>
        <p:spPr>
          <a:xfrm>
            <a:off x="4889100" y="157070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Encoder</a:t>
            </a:r>
            <a:endParaRPr sz="2000"/>
          </a:p>
        </p:txBody>
      </p:sp>
      <p:cxnSp>
        <p:nvCxnSpPr>
          <p:cNvPr id="497" name="Google Shape;497;p62"/>
          <p:cNvCxnSpPr>
            <a:stCxn id="496" idx="3"/>
            <a:endCxn id="498" idx="1"/>
          </p:cNvCxnSpPr>
          <p:nvPr/>
        </p:nvCxnSpPr>
        <p:spPr>
          <a:xfrm>
            <a:off x="6100500" y="1857050"/>
            <a:ext cx="527700" cy="0"/>
          </a:xfrm>
          <a:prstGeom prst="straightConnector1">
            <a:avLst/>
          </a:prstGeom>
          <a:noFill/>
          <a:ln cap="flat" cmpd="sng" w="28575">
            <a:solidFill>
              <a:srgbClr val="000000"/>
            </a:solidFill>
            <a:prstDash val="solid"/>
            <a:round/>
            <a:headEnd len="med" w="med" type="none"/>
            <a:tailEnd len="med" w="med" type="triangle"/>
          </a:ln>
        </p:spPr>
      </p:cxnSp>
      <p:sp>
        <p:nvSpPr>
          <p:cNvPr id="498" name="Google Shape;498;p62"/>
          <p:cNvSpPr/>
          <p:nvPr/>
        </p:nvSpPr>
        <p:spPr>
          <a:xfrm>
            <a:off x="6628200" y="1570700"/>
            <a:ext cx="16260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Turn-Level</a:t>
            </a:r>
            <a:endParaRPr sz="2000"/>
          </a:p>
          <a:p>
            <a:pPr indent="0" lvl="0" marL="0" rtl="0" algn="ctr">
              <a:spcBef>
                <a:spcPts val="0"/>
              </a:spcBef>
              <a:spcAft>
                <a:spcPts val="0"/>
              </a:spcAft>
              <a:buNone/>
            </a:pPr>
            <a:r>
              <a:rPr lang="en" sz="2000"/>
              <a:t>Encoder</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2" name="Shape 502"/>
        <p:cNvGrpSpPr/>
        <p:nvPr/>
      </p:nvGrpSpPr>
      <p:grpSpPr>
        <a:xfrm>
          <a:off x="0" y="0"/>
          <a:ext cx="0" cy="0"/>
          <a:chOff x="0" y="0"/>
          <a:chExt cx="0" cy="0"/>
        </a:xfrm>
      </p:grpSpPr>
      <p:sp>
        <p:nvSpPr>
          <p:cNvPr id="503" name="Google Shape;503;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504" name="Google Shape;50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5" name="Google Shape;50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Char char="●"/>
            </a:pPr>
            <a:r>
              <a:rPr b="1" lang="en" sz="2000">
                <a:solidFill>
                  <a:srgbClr val="1A1A1A"/>
                </a:solidFill>
              </a:rPr>
              <a:t>Inference</a:t>
            </a:r>
            <a:endParaRPr b="1" sz="2000">
              <a:solidFill>
                <a:srgbClr val="1A1A1A"/>
              </a:solidFill>
            </a:endParaRPr>
          </a:p>
          <a:p>
            <a:pPr indent="0" lvl="0" marL="914400" rtl="0" algn="l">
              <a:spcBef>
                <a:spcPts val="1600"/>
              </a:spcBef>
              <a:spcAft>
                <a:spcPts val="0"/>
              </a:spcAft>
              <a:buNone/>
            </a:pPr>
            <a:r>
              <a:t/>
            </a:r>
            <a:endParaRPr sz="2000">
              <a:solidFill>
                <a:srgbClr val="1A1A1A"/>
              </a:solidFill>
            </a:endParaRPr>
          </a:p>
          <a:p>
            <a:pPr indent="0" lvl="0" marL="0" rtl="0" algn="l">
              <a:spcBef>
                <a:spcPts val="1600"/>
              </a:spcBef>
              <a:spcAft>
                <a:spcPts val="0"/>
              </a:spcAft>
              <a:buNone/>
            </a:pPr>
            <a:r>
              <a:rPr lang="en" sz="2000">
                <a:solidFill>
                  <a:srgbClr val="1A1A1A"/>
                </a:solidFill>
              </a:rPr>
              <a:t>	</a:t>
            </a:r>
            <a:endParaRPr sz="2000">
              <a:solidFill>
                <a:srgbClr val="1A1A1A"/>
              </a:solidFill>
            </a:endParaRPr>
          </a:p>
          <a:p>
            <a:pPr indent="0" lvl="0" marL="0" rtl="0" algn="l">
              <a:spcBef>
                <a:spcPts val="1600"/>
              </a:spcBef>
              <a:spcAft>
                <a:spcPts val="1600"/>
              </a:spcAft>
              <a:buNone/>
            </a:pPr>
            <a:r>
              <a:t/>
            </a:r>
            <a:endParaRPr>
              <a:solidFill>
                <a:srgbClr val="1A1A1A"/>
              </a:solidFill>
            </a:endParaRPr>
          </a:p>
        </p:txBody>
      </p:sp>
      <p:sp>
        <p:nvSpPr>
          <p:cNvPr id="506" name="Google Shape;506;p63"/>
          <p:cNvSpPr txBox="1"/>
          <p:nvPr/>
        </p:nvSpPr>
        <p:spPr>
          <a:xfrm>
            <a:off x="864025" y="1581750"/>
            <a:ext cx="2610300" cy="66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solidFill>
                  <a:srgbClr val="1A1A1A"/>
                </a:solidFill>
                <a:latin typeface="Proxima Nova"/>
                <a:ea typeface="Proxima Nova"/>
                <a:cs typeface="Proxima Nova"/>
                <a:sym typeface="Proxima Nova"/>
              </a:rPr>
              <a:t>Show me flights from Seattle to Boston next Monday</a:t>
            </a:r>
            <a:endParaRPr b="1" i="1">
              <a:latin typeface="Proxima Nova"/>
              <a:ea typeface="Proxima Nova"/>
              <a:cs typeface="Proxima Nova"/>
              <a:sym typeface="Proxima Nova"/>
            </a:endParaRPr>
          </a:p>
        </p:txBody>
      </p:sp>
      <p:cxnSp>
        <p:nvCxnSpPr>
          <p:cNvPr id="507" name="Google Shape;507;p63"/>
          <p:cNvCxnSpPr>
            <a:stCxn id="506" idx="3"/>
          </p:cNvCxnSpPr>
          <p:nvPr/>
        </p:nvCxnSpPr>
        <p:spPr>
          <a:xfrm flipH="1" rot="10800000">
            <a:off x="3474325" y="1902450"/>
            <a:ext cx="1403700" cy="11100"/>
          </a:xfrm>
          <a:prstGeom prst="straightConnector1">
            <a:avLst/>
          </a:prstGeom>
          <a:noFill/>
          <a:ln cap="flat" cmpd="sng" w="28575">
            <a:solidFill>
              <a:srgbClr val="000000"/>
            </a:solidFill>
            <a:prstDash val="solid"/>
            <a:round/>
            <a:headEnd len="med" w="med" type="none"/>
            <a:tailEnd len="med" w="med" type="triangle"/>
          </a:ln>
        </p:spPr>
      </p:cxnSp>
      <p:sp>
        <p:nvSpPr>
          <p:cNvPr id="508" name="Google Shape;508;p63"/>
          <p:cNvSpPr/>
          <p:nvPr/>
        </p:nvSpPr>
        <p:spPr>
          <a:xfrm>
            <a:off x="4889100" y="157070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Encoder</a:t>
            </a:r>
            <a:endParaRPr sz="2000"/>
          </a:p>
        </p:txBody>
      </p:sp>
      <p:cxnSp>
        <p:nvCxnSpPr>
          <p:cNvPr id="509" name="Google Shape;509;p63"/>
          <p:cNvCxnSpPr>
            <a:stCxn id="508" idx="3"/>
            <a:endCxn id="510" idx="1"/>
          </p:cNvCxnSpPr>
          <p:nvPr/>
        </p:nvCxnSpPr>
        <p:spPr>
          <a:xfrm>
            <a:off x="6100500" y="1857050"/>
            <a:ext cx="527700" cy="0"/>
          </a:xfrm>
          <a:prstGeom prst="straightConnector1">
            <a:avLst/>
          </a:prstGeom>
          <a:noFill/>
          <a:ln cap="flat" cmpd="sng" w="28575">
            <a:solidFill>
              <a:srgbClr val="000000"/>
            </a:solidFill>
            <a:prstDash val="solid"/>
            <a:round/>
            <a:headEnd len="med" w="med" type="none"/>
            <a:tailEnd len="med" w="med" type="triangle"/>
          </a:ln>
        </p:spPr>
      </p:cxnSp>
      <p:sp>
        <p:nvSpPr>
          <p:cNvPr id="510" name="Google Shape;510;p63"/>
          <p:cNvSpPr/>
          <p:nvPr/>
        </p:nvSpPr>
        <p:spPr>
          <a:xfrm>
            <a:off x="6628200" y="1570700"/>
            <a:ext cx="16260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Turn-Level</a:t>
            </a:r>
            <a:endParaRPr sz="2000"/>
          </a:p>
          <a:p>
            <a:pPr indent="0" lvl="0" marL="0" rtl="0" algn="ctr">
              <a:spcBef>
                <a:spcPts val="0"/>
              </a:spcBef>
              <a:spcAft>
                <a:spcPts val="0"/>
              </a:spcAft>
              <a:buNone/>
            </a:pPr>
            <a:r>
              <a:rPr lang="en" sz="2000"/>
              <a:t>Encoder</a:t>
            </a:r>
            <a:endParaRPr sz="2000"/>
          </a:p>
        </p:txBody>
      </p:sp>
      <p:sp>
        <p:nvSpPr>
          <p:cNvPr id="511" name="Google Shape;511;p63"/>
          <p:cNvSpPr/>
          <p:nvPr/>
        </p:nvSpPr>
        <p:spPr>
          <a:xfrm>
            <a:off x="4889100" y="240146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Decoder</a:t>
            </a:r>
            <a:endParaRPr sz="2000"/>
          </a:p>
        </p:txBody>
      </p:sp>
      <p:cxnSp>
        <p:nvCxnSpPr>
          <p:cNvPr id="512" name="Google Shape;512;p63"/>
          <p:cNvCxnSpPr>
            <a:stCxn id="508" idx="2"/>
            <a:endCxn id="511" idx="0"/>
          </p:cNvCxnSpPr>
          <p:nvPr/>
        </p:nvCxnSpPr>
        <p:spPr>
          <a:xfrm>
            <a:off x="5494800" y="2143400"/>
            <a:ext cx="0" cy="258000"/>
          </a:xfrm>
          <a:prstGeom prst="straightConnector1">
            <a:avLst/>
          </a:prstGeom>
          <a:noFill/>
          <a:ln cap="flat" cmpd="sng" w="28575">
            <a:solidFill>
              <a:srgbClr val="000000"/>
            </a:solidFill>
            <a:prstDash val="solid"/>
            <a:round/>
            <a:headEnd len="med" w="med" type="none"/>
            <a:tailEnd len="med" w="med" type="triangle"/>
          </a:ln>
        </p:spPr>
      </p:cxnSp>
      <p:sp>
        <p:nvSpPr>
          <p:cNvPr id="513" name="Google Shape;513;p63"/>
          <p:cNvSpPr txBox="1"/>
          <p:nvPr/>
        </p:nvSpPr>
        <p:spPr>
          <a:xfrm>
            <a:off x="2788525" y="2356000"/>
            <a:ext cx="1098000" cy="6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1A1A1A"/>
                </a:solidFill>
                <a:latin typeface="Proxima Nova"/>
                <a:ea typeface="Proxima Nova"/>
                <a:cs typeface="Proxima Nova"/>
                <a:sym typeface="Proxima Nova"/>
              </a:rPr>
              <a:t>SQL Query</a:t>
            </a:r>
            <a:endParaRPr b="1">
              <a:latin typeface="Proxima Nova"/>
              <a:ea typeface="Proxima Nova"/>
              <a:cs typeface="Proxima Nova"/>
              <a:sym typeface="Proxima Nova"/>
            </a:endParaRPr>
          </a:p>
        </p:txBody>
      </p:sp>
      <p:cxnSp>
        <p:nvCxnSpPr>
          <p:cNvPr id="514" name="Google Shape;514;p63"/>
          <p:cNvCxnSpPr>
            <a:stCxn id="511" idx="1"/>
            <a:endCxn id="513" idx="3"/>
          </p:cNvCxnSpPr>
          <p:nvPr/>
        </p:nvCxnSpPr>
        <p:spPr>
          <a:xfrm rot="10800000">
            <a:off x="3886500" y="2687810"/>
            <a:ext cx="1002600" cy="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8" name="Shape 518"/>
        <p:cNvGrpSpPr/>
        <p:nvPr/>
      </p:nvGrpSpPr>
      <p:grpSpPr>
        <a:xfrm>
          <a:off x="0" y="0"/>
          <a:ext cx="0" cy="0"/>
          <a:chOff x="0" y="0"/>
          <a:chExt cx="0" cy="0"/>
        </a:xfrm>
      </p:grpSpPr>
      <p:sp>
        <p:nvSpPr>
          <p:cNvPr id="519" name="Google Shape;51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520" name="Google Shape;520;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64"/>
          <p:cNvSpPr txBox="1"/>
          <p:nvPr/>
        </p:nvSpPr>
        <p:spPr>
          <a:xfrm>
            <a:off x="864025" y="1581750"/>
            <a:ext cx="2610300" cy="66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solidFill>
                  <a:srgbClr val="1A1A1A"/>
                </a:solidFill>
                <a:latin typeface="Proxima Nova"/>
                <a:ea typeface="Proxima Nova"/>
                <a:cs typeface="Proxima Nova"/>
                <a:sym typeface="Proxima Nova"/>
              </a:rPr>
              <a:t>Show me flights from Seattle to Boston next Monday</a:t>
            </a:r>
            <a:endParaRPr b="1" i="1">
              <a:latin typeface="Proxima Nova"/>
              <a:ea typeface="Proxima Nova"/>
              <a:cs typeface="Proxima Nova"/>
              <a:sym typeface="Proxima Nova"/>
            </a:endParaRPr>
          </a:p>
        </p:txBody>
      </p:sp>
      <p:cxnSp>
        <p:nvCxnSpPr>
          <p:cNvPr id="522" name="Google Shape;522;p64"/>
          <p:cNvCxnSpPr>
            <a:stCxn id="521" idx="3"/>
          </p:cNvCxnSpPr>
          <p:nvPr/>
        </p:nvCxnSpPr>
        <p:spPr>
          <a:xfrm flipH="1" rot="10800000">
            <a:off x="3474325" y="1902450"/>
            <a:ext cx="1403700" cy="11100"/>
          </a:xfrm>
          <a:prstGeom prst="straightConnector1">
            <a:avLst/>
          </a:prstGeom>
          <a:noFill/>
          <a:ln cap="flat" cmpd="sng" w="28575">
            <a:solidFill>
              <a:srgbClr val="000000"/>
            </a:solidFill>
            <a:prstDash val="solid"/>
            <a:round/>
            <a:headEnd len="med" w="med" type="none"/>
            <a:tailEnd len="med" w="med" type="triangle"/>
          </a:ln>
        </p:spPr>
      </p:cxnSp>
      <p:sp>
        <p:nvSpPr>
          <p:cNvPr id="523" name="Google Shape;523;p64"/>
          <p:cNvSpPr/>
          <p:nvPr/>
        </p:nvSpPr>
        <p:spPr>
          <a:xfrm>
            <a:off x="4889100" y="157070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Encoder</a:t>
            </a:r>
            <a:endParaRPr sz="2000"/>
          </a:p>
        </p:txBody>
      </p:sp>
      <p:cxnSp>
        <p:nvCxnSpPr>
          <p:cNvPr id="524" name="Google Shape;524;p64"/>
          <p:cNvCxnSpPr>
            <a:stCxn id="523" idx="3"/>
            <a:endCxn id="525" idx="1"/>
          </p:cNvCxnSpPr>
          <p:nvPr/>
        </p:nvCxnSpPr>
        <p:spPr>
          <a:xfrm>
            <a:off x="6100500" y="1857050"/>
            <a:ext cx="527700" cy="0"/>
          </a:xfrm>
          <a:prstGeom prst="straightConnector1">
            <a:avLst/>
          </a:prstGeom>
          <a:noFill/>
          <a:ln cap="flat" cmpd="sng" w="28575">
            <a:solidFill>
              <a:srgbClr val="000000"/>
            </a:solidFill>
            <a:prstDash val="solid"/>
            <a:round/>
            <a:headEnd len="med" w="med" type="none"/>
            <a:tailEnd len="med" w="med" type="triangle"/>
          </a:ln>
        </p:spPr>
      </p:cxnSp>
      <p:sp>
        <p:nvSpPr>
          <p:cNvPr id="525" name="Google Shape;525;p64"/>
          <p:cNvSpPr/>
          <p:nvPr/>
        </p:nvSpPr>
        <p:spPr>
          <a:xfrm>
            <a:off x="6628200" y="1570700"/>
            <a:ext cx="16260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Turn-Level</a:t>
            </a:r>
            <a:endParaRPr sz="2000"/>
          </a:p>
          <a:p>
            <a:pPr indent="0" lvl="0" marL="0" rtl="0" algn="ctr">
              <a:spcBef>
                <a:spcPts val="0"/>
              </a:spcBef>
              <a:spcAft>
                <a:spcPts val="0"/>
              </a:spcAft>
              <a:buNone/>
            </a:pPr>
            <a:r>
              <a:rPr lang="en" sz="2000"/>
              <a:t>Encoder</a:t>
            </a:r>
            <a:endParaRPr sz="2000"/>
          </a:p>
        </p:txBody>
      </p:sp>
      <p:sp>
        <p:nvSpPr>
          <p:cNvPr id="526" name="Google Shape;526;p64"/>
          <p:cNvSpPr/>
          <p:nvPr/>
        </p:nvSpPr>
        <p:spPr>
          <a:xfrm>
            <a:off x="4889100" y="240146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Decoder</a:t>
            </a:r>
            <a:endParaRPr sz="2000"/>
          </a:p>
        </p:txBody>
      </p:sp>
      <p:cxnSp>
        <p:nvCxnSpPr>
          <p:cNvPr id="527" name="Google Shape;527;p64"/>
          <p:cNvCxnSpPr>
            <a:stCxn id="523" idx="2"/>
            <a:endCxn id="526" idx="0"/>
          </p:cNvCxnSpPr>
          <p:nvPr/>
        </p:nvCxnSpPr>
        <p:spPr>
          <a:xfrm>
            <a:off x="5494800" y="2143400"/>
            <a:ext cx="0" cy="258000"/>
          </a:xfrm>
          <a:prstGeom prst="straightConnector1">
            <a:avLst/>
          </a:prstGeom>
          <a:noFill/>
          <a:ln cap="flat" cmpd="sng" w="28575">
            <a:solidFill>
              <a:srgbClr val="000000"/>
            </a:solidFill>
            <a:prstDash val="solid"/>
            <a:round/>
            <a:headEnd len="med" w="med" type="none"/>
            <a:tailEnd len="med" w="med" type="triangle"/>
          </a:ln>
        </p:spPr>
      </p:cxnSp>
      <p:sp>
        <p:nvSpPr>
          <p:cNvPr id="528" name="Google Shape;528;p64"/>
          <p:cNvSpPr txBox="1"/>
          <p:nvPr/>
        </p:nvSpPr>
        <p:spPr>
          <a:xfrm>
            <a:off x="2788525" y="2356000"/>
            <a:ext cx="1098000" cy="6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1A1A1A"/>
                </a:solidFill>
                <a:latin typeface="Proxima Nova"/>
                <a:ea typeface="Proxima Nova"/>
                <a:cs typeface="Proxima Nova"/>
                <a:sym typeface="Proxima Nova"/>
              </a:rPr>
              <a:t>SQL Query</a:t>
            </a:r>
            <a:endParaRPr b="1">
              <a:latin typeface="Proxima Nova"/>
              <a:ea typeface="Proxima Nova"/>
              <a:cs typeface="Proxima Nova"/>
              <a:sym typeface="Proxima Nova"/>
            </a:endParaRPr>
          </a:p>
        </p:txBody>
      </p:sp>
      <p:cxnSp>
        <p:nvCxnSpPr>
          <p:cNvPr id="529" name="Google Shape;529;p64"/>
          <p:cNvCxnSpPr>
            <a:stCxn id="526" idx="1"/>
            <a:endCxn id="528" idx="3"/>
          </p:cNvCxnSpPr>
          <p:nvPr/>
        </p:nvCxnSpPr>
        <p:spPr>
          <a:xfrm rot="10800000">
            <a:off x="3886500" y="2687810"/>
            <a:ext cx="1002600" cy="0"/>
          </a:xfrm>
          <a:prstGeom prst="straightConnector1">
            <a:avLst/>
          </a:prstGeom>
          <a:noFill/>
          <a:ln cap="flat" cmpd="sng" w="28575">
            <a:solidFill>
              <a:srgbClr val="000000"/>
            </a:solidFill>
            <a:prstDash val="solid"/>
            <a:round/>
            <a:headEnd len="med" w="med" type="none"/>
            <a:tailEnd len="med" w="med" type="triangle"/>
          </a:ln>
        </p:spPr>
      </p:cxnSp>
      <p:sp>
        <p:nvSpPr>
          <p:cNvPr id="530" name="Google Shape;530;p64"/>
          <p:cNvSpPr txBox="1"/>
          <p:nvPr/>
        </p:nvSpPr>
        <p:spPr>
          <a:xfrm>
            <a:off x="864025" y="3186750"/>
            <a:ext cx="2610300" cy="6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i="1" lang="en">
                <a:solidFill>
                  <a:srgbClr val="1A1A1A"/>
                </a:solidFill>
                <a:latin typeface="Proxima Nova"/>
                <a:ea typeface="Proxima Nova"/>
                <a:cs typeface="Proxima Nova"/>
                <a:sym typeface="Proxima Nova"/>
              </a:rPr>
              <a:t>On American Airlines</a:t>
            </a:r>
            <a:endParaRPr b="1" i="1">
              <a:latin typeface="Proxima Nova"/>
              <a:ea typeface="Proxima Nova"/>
              <a:cs typeface="Proxima Nova"/>
              <a:sym typeface="Proxima Nova"/>
            </a:endParaRPr>
          </a:p>
        </p:txBody>
      </p:sp>
      <p:sp>
        <p:nvSpPr>
          <p:cNvPr id="531" name="Google Shape;531;p64"/>
          <p:cNvSpPr/>
          <p:nvPr/>
        </p:nvSpPr>
        <p:spPr>
          <a:xfrm>
            <a:off x="4889100" y="323220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Encoder</a:t>
            </a:r>
            <a:endParaRPr sz="2000"/>
          </a:p>
        </p:txBody>
      </p:sp>
      <p:cxnSp>
        <p:nvCxnSpPr>
          <p:cNvPr id="532" name="Google Shape;532;p64"/>
          <p:cNvCxnSpPr>
            <a:stCxn id="530" idx="3"/>
            <a:endCxn id="531" idx="1"/>
          </p:cNvCxnSpPr>
          <p:nvPr/>
        </p:nvCxnSpPr>
        <p:spPr>
          <a:xfrm>
            <a:off x="3474325" y="3518550"/>
            <a:ext cx="1414800" cy="0"/>
          </a:xfrm>
          <a:prstGeom prst="straightConnector1">
            <a:avLst/>
          </a:prstGeom>
          <a:noFill/>
          <a:ln cap="flat" cmpd="sng" w="28575">
            <a:solidFill>
              <a:srgbClr val="000000"/>
            </a:solidFill>
            <a:prstDash val="solid"/>
            <a:round/>
            <a:headEnd len="med" w="med" type="none"/>
            <a:tailEnd len="med" w="med" type="triangle"/>
          </a:ln>
        </p:spPr>
      </p:cxnSp>
      <p:cxnSp>
        <p:nvCxnSpPr>
          <p:cNvPr id="533" name="Google Shape;533;p64"/>
          <p:cNvCxnSpPr>
            <a:stCxn id="525" idx="2"/>
            <a:endCxn id="531" idx="3"/>
          </p:cNvCxnSpPr>
          <p:nvPr/>
        </p:nvCxnSpPr>
        <p:spPr>
          <a:xfrm flipH="1">
            <a:off x="6100500" y="2143400"/>
            <a:ext cx="1340700" cy="1375200"/>
          </a:xfrm>
          <a:prstGeom prst="straightConnector1">
            <a:avLst/>
          </a:prstGeom>
          <a:noFill/>
          <a:ln cap="flat" cmpd="sng" w="28575">
            <a:solidFill>
              <a:srgbClr val="000000"/>
            </a:solidFill>
            <a:prstDash val="solid"/>
            <a:round/>
            <a:headEnd len="med" w="med" type="none"/>
            <a:tailEnd len="med" w="med" type="triangle"/>
          </a:ln>
        </p:spPr>
      </p:cxnSp>
      <p:sp>
        <p:nvSpPr>
          <p:cNvPr id="534" name="Google Shape;534;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Char char="●"/>
            </a:pPr>
            <a:r>
              <a:rPr b="1" lang="en" sz="2000">
                <a:solidFill>
                  <a:srgbClr val="1A1A1A"/>
                </a:solidFill>
              </a:rPr>
              <a:t>Inference</a:t>
            </a:r>
            <a:endParaRPr b="1" sz="2000">
              <a:solidFill>
                <a:srgbClr val="1A1A1A"/>
              </a:solidFill>
            </a:endParaRPr>
          </a:p>
          <a:p>
            <a:pPr indent="0" lvl="0" marL="914400" rtl="0" algn="l">
              <a:spcBef>
                <a:spcPts val="1600"/>
              </a:spcBef>
              <a:spcAft>
                <a:spcPts val="0"/>
              </a:spcAft>
              <a:buNone/>
            </a:pPr>
            <a:r>
              <a:t/>
            </a:r>
            <a:endParaRPr sz="2000">
              <a:solidFill>
                <a:srgbClr val="1A1A1A"/>
              </a:solidFill>
            </a:endParaRPr>
          </a:p>
          <a:p>
            <a:pPr indent="0" lvl="0" marL="0" rtl="0" algn="l">
              <a:spcBef>
                <a:spcPts val="1600"/>
              </a:spcBef>
              <a:spcAft>
                <a:spcPts val="0"/>
              </a:spcAft>
              <a:buNone/>
            </a:pPr>
            <a:r>
              <a:rPr lang="en" sz="2000">
                <a:solidFill>
                  <a:srgbClr val="1A1A1A"/>
                </a:solidFill>
              </a:rPr>
              <a:t>	</a:t>
            </a:r>
            <a:endParaRPr sz="2000">
              <a:solidFill>
                <a:srgbClr val="1A1A1A"/>
              </a:solidFill>
            </a:endParaRPr>
          </a:p>
          <a:p>
            <a:pPr indent="0" lvl="0" marL="0" rtl="0" algn="l">
              <a:spcBef>
                <a:spcPts val="1600"/>
              </a:spcBef>
              <a:spcAft>
                <a:spcPts val="1600"/>
              </a:spcAft>
              <a:buNone/>
            </a:pPr>
            <a:r>
              <a:t/>
            </a:r>
            <a:endParaRPr>
              <a:solidFill>
                <a:srgbClr val="1A1A1A"/>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8" name="Shape 538"/>
        <p:cNvGrpSpPr/>
        <p:nvPr/>
      </p:nvGrpSpPr>
      <p:grpSpPr>
        <a:xfrm>
          <a:off x="0" y="0"/>
          <a:ext cx="0" cy="0"/>
          <a:chOff x="0" y="0"/>
          <a:chExt cx="0" cy="0"/>
        </a:xfrm>
      </p:grpSpPr>
      <p:sp>
        <p:nvSpPr>
          <p:cNvPr id="539" name="Google Shape;53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b="1"/>
          </a:p>
        </p:txBody>
      </p:sp>
      <p:sp>
        <p:nvSpPr>
          <p:cNvPr id="540" name="Google Shape;540;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1" name="Google Shape;54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Char char="●"/>
            </a:pPr>
            <a:r>
              <a:rPr b="1" lang="en" sz="2000">
                <a:solidFill>
                  <a:srgbClr val="1A1A1A"/>
                </a:solidFill>
              </a:rPr>
              <a:t>Inference</a:t>
            </a:r>
            <a:endParaRPr b="1" sz="2000">
              <a:solidFill>
                <a:srgbClr val="1A1A1A"/>
              </a:solidFill>
            </a:endParaRPr>
          </a:p>
          <a:p>
            <a:pPr indent="0" lvl="0" marL="914400" rtl="0" algn="l">
              <a:spcBef>
                <a:spcPts val="1600"/>
              </a:spcBef>
              <a:spcAft>
                <a:spcPts val="0"/>
              </a:spcAft>
              <a:buNone/>
            </a:pPr>
            <a:r>
              <a:t/>
            </a:r>
            <a:endParaRPr sz="2000">
              <a:solidFill>
                <a:srgbClr val="1A1A1A"/>
              </a:solidFill>
            </a:endParaRPr>
          </a:p>
          <a:p>
            <a:pPr indent="0" lvl="0" marL="0" rtl="0" algn="l">
              <a:spcBef>
                <a:spcPts val="1600"/>
              </a:spcBef>
              <a:spcAft>
                <a:spcPts val="0"/>
              </a:spcAft>
              <a:buNone/>
            </a:pPr>
            <a:r>
              <a:rPr lang="en" sz="2000">
                <a:solidFill>
                  <a:srgbClr val="1A1A1A"/>
                </a:solidFill>
              </a:rPr>
              <a:t>	</a:t>
            </a:r>
            <a:endParaRPr sz="2000">
              <a:solidFill>
                <a:srgbClr val="1A1A1A"/>
              </a:solidFill>
            </a:endParaRPr>
          </a:p>
          <a:p>
            <a:pPr indent="0" lvl="0" marL="0" rtl="0" algn="l">
              <a:spcBef>
                <a:spcPts val="1600"/>
              </a:spcBef>
              <a:spcAft>
                <a:spcPts val="1600"/>
              </a:spcAft>
              <a:buNone/>
            </a:pPr>
            <a:r>
              <a:t/>
            </a:r>
            <a:endParaRPr>
              <a:solidFill>
                <a:srgbClr val="1A1A1A"/>
              </a:solidFill>
            </a:endParaRPr>
          </a:p>
        </p:txBody>
      </p:sp>
      <p:sp>
        <p:nvSpPr>
          <p:cNvPr id="542" name="Google Shape;542;p65"/>
          <p:cNvSpPr txBox="1"/>
          <p:nvPr/>
        </p:nvSpPr>
        <p:spPr>
          <a:xfrm>
            <a:off x="864025" y="1581750"/>
            <a:ext cx="2610300" cy="66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solidFill>
                  <a:srgbClr val="1A1A1A"/>
                </a:solidFill>
                <a:latin typeface="Proxima Nova"/>
                <a:ea typeface="Proxima Nova"/>
                <a:cs typeface="Proxima Nova"/>
                <a:sym typeface="Proxima Nova"/>
              </a:rPr>
              <a:t>Show me flights from Seattle to Boston next Monday</a:t>
            </a:r>
            <a:endParaRPr b="1" i="1">
              <a:latin typeface="Proxima Nova"/>
              <a:ea typeface="Proxima Nova"/>
              <a:cs typeface="Proxima Nova"/>
              <a:sym typeface="Proxima Nova"/>
            </a:endParaRPr>
          </a:p>
        </p:txBody>
      </p:sp>
      <p:cxnSp>
        <p:nvCxnSpPr>
          <p:cNvPr id="543" name="Google Shape;543;p65"/>
          <p:cNvCxnSpPr>
            <a:stCxn id="542" idx="3"/>
          </p:cNvCxnSpPr>
          <p:nvPr/>
        </p:nvCxnSpPr>
        <p:spPr>
          <a:xfrm flipH="1" rot="10800000">
            <a:off x="3474325" y="1902450"/>
            <a:ext cx="1403700" cy="11100"/>
          </a:xfrm>
          <a:prstGeom prst="straightConnector1">
            <a:avLst/>
          </a:prstGeom>
          <a:noFill/>
          <a:ln cap="flat" cmpd="sng" w="28575">
            <a:solidFill>
              <a:srgbClr val="000000"/>
            </a:solidFill>
            <a:prstDash val="solid"/>
            <a:round/>
            <a:headEnd len="med" w="med" type="none"/>
            <a:tailEnd len="med" w="med" type="triangle"/>
          </a:ln>
        </p:spPr>
      </p:cxnSp>
      <p:sp>
        <p:nvSpPr>
          <p:cNvPr id="544" name="Google Shape;544;p65"/>
          <p:cNvSpPr/>
          <p:nvPr/>
        </p:nvSpPr>
        <p:spPr>
          <a:xfrm>
            <a:off x="4889100" y="157070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Encoder</a:t>
            </a:r>
            <a:endParaRPr sz="2000"/>
          </a:p>
        </p:txBody>
      </p:sp>
      <p:cxnSp>
        <p:nvCxnSpPr>
          <p:cNvPr id="545" name="Google Shape;545;p65"/>
          <p:cNvCxnSpPr>
            <a:stCxn id="544" idx="3"/>
            <a:endCxn id="546" idx="1"/>
          </p:cNvCxnSpPr>
          <p:nvPr/>
        </p:nvCxnSpPr>
        <p:spPr>
          <a:xfrm>
            <a:off x="6100500" y="1857050"/>
            <a:ext cx="527700" cy="0"/>
          </a:xfrm>
          <a:prstGeom prst="straightConnector1">
            <a:avLst/>
          </a:prstGeom>
          <a:noFill/>
          <a:ln cap="flat" cmpd="sng" w="28575">
            <a:solidFill>
              <a:srgbClr val="000000"/>
            </a:solidFill>
            <a:prstDash val="solid"/>
            <a:round/>
            <a:headEnd len="med" w="med" type="none"/>
            <a:tailEnd len="med" w="med" type="triangle"/>
          </a:ln>
        </p:spPr>
      </p:cxnSp>
      <p:sp>
        <p:nvSpPr>
          <p:cNvPr id="546" name="Google Shape;546;p65"/>
          <p:cNvSpPr/>
          <p:nvPr/>
        </p:nvSpPr>
        <p:spPr>
          <a:xfrm>
            <a:off x="6628200" y="1570700"/>
            <a:ext cx="16260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Turn-Level</a:t>
            </a:r>
            <a:endParaRPr sz="2000"/>
          </a:p>
          <a:p>
            <a:pPr indent="0" lvl="0" marL="0" rtl="0" algn="ctr">
              <a:spcBef>
                <a:spcPts val="0"/>
              </a:spcBef>
              <a:spcAft>
                <a:spcPts val="0"/>
              </a:spcAft>
              <a:buNone/>
            </a:pPr>
            <a:r>
              <a:rPr lang="en" sz="2000"/>
              <a:t>Encoder</a:t>
            </a:r>
            <a:endParaRPr sz="2000"/>
          </a:p>
        </p:txBody>
      </p:sp>
      <p:sp>
        <p:nvSpPr>
          <p:cNvPr id="547" name="Google Shape;547;p65"/>
          <p:cNvSpPr/>
          <p:nvPr/>
        </p:nvSpPr>
        <p:spPr>
          <a:xfrm>
            <a:off x="4889100" y="240146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Decoder</a:t>
            </a:r>
            <a:endParaRPr sz="2000"/>
          </a:p>
        </p:txBody>
      </p:sp>
      <p:cxnSp>
        <p:nvCxnSpPr>
          <p:cNvPr id="548" name="Google Shape;548;p65"/>
          <p:cNvCxnSpPr>
            <a:stCxn id="544" idx="2"/>
            <a:endCxn id="547" idx="0"/>
          </p:cNvCxnSpPr>
          <p:nvPr/>
        </p:nvCxnSpPr>
        <p:spPr>
          <a:xfrm>
            <a:off x="5494800" y="2143400"/>
            <a:ext cx="0" cy="258000"/>
          </a:xfrm>
          <a:prstGeom prst="straightConnector1">
            <a:avLst/>
          </a:prstGeom>
          <a:noFill/>
          <a:ln cap="flat" cmpd="sng" w="28575">
            <a:solidFill>
              <a:srgbClr val="000000"/>
            </a:solidFill>
            <a:prstDash val="solid"/>
            <a:round/>
            <a:headEnd len="med" w="med" type="none"/>
            <a:tailEnd len="med" w="med" type="triangle"/>
          </a:ln>
        </p:spPr>
      </p:cxnSp>
      <p:sp>
        <p:nvSpPr>
          <p:cNvPr id="549" name="Google Shape;549;p65"/>
          <p:cNvSpPr txBox="1"/>
          <p:nvPr/>
        </p:nvSpPr>
        <p:spPr>
          <a:xfrm>
            <a:off x="2788525" y="2356000"/>
            <a:ext cx="1098000" cy="6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1A1A1A"/>
                </a:solidFill>
                <a:latin typeface="Proxima Nova"/>
                <a:ea typeface="Proxima Nova"/>
                <a:cs typeface="Proxima Nova"/>
                <a:sym typeface="Proxima Nova"/>
              </a:rPr>
              <a:t>SQL Query</a:t>
            </a:r>
            <a:endParaRPr b="1">
              <a:latin typeface="Proxima Nova"/>
              <a:ea typeface="Proxima Nova"/>
              <a:cs typeface="Proxima Nova"/>
              <a:sym typeface="Proxima Nova"/>
            </a:endParaRPr>
          </a:p>
        </p:txBody>
      </p:sp>
      <p:cxnSp>
        <p:nvCxnSpPr>
          <p:cNvPr id="550" name="Google Shape;550;p65"/>
          <p:cNvCxnSpPr>
            <a:stCxn id="547" idx="1"/>
            <a:endCxn id="549" idx="3"/>
          </p:cNvCxnSpPr>
          <p:nvPr/>
        </p:nvCxnSpPr>
        <p:spPr>
          <a:xfrm rot="10800000">
            <a:off x="3886500" y="2687810"/>
            <a:ext cx="1002600" cy="0"/>
          </a:xfrm>
          <a:prstGeom prst="straightConnector1">
            <a:avLst/>
          </a:prstGeom>
          <a:noFill/>
          <a:ln cap="flat" cmpd="sng" w="28575">
            <a:solidFill>
              <a:srgbClr val="000000"/>
            </a:solidFill>
            <a:prstDash val="solid"/>
            <a:round/>
            <a:headEnd len="med" w="med" type="none"/>
            <a:tailEnd len="med" w="med" type="triangle"/>
          </a:ln>
        </p:spPr>
      </p:cxnSp>
      <p:sp>
        <p:nvSpPr>
          <p:cNvPr id="551" name="Google Shape;551;p65"/>
          <p:cNvSpPr txBox="1"/>
          <p:nvPr/>
        </p:nvSpPr>
        <p:spPr>
          <a:xfrm>
            <a:off x="864025" y="3186750"/>
            <a:ext cx="2610300" cy="6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i="1" lang="en">
                <a:solidFill>
                  <a:srgbClr val="1A1A1A"/>
                </a:solidFill>
                <a:latin typeface="Proxima Nova"/>
                <a:ea typeface="Proxima Nova"/>
                <a:cs typeface="Proxima Nova"/>
                <a:sym typeface="Proxima Nova"/>
              </a:rPr>
              <a:t>On American Airlines</a:t>
            </a:r>
            <a:endParaRPr b="1" i="1">
              <a:latin typeface="Proxima Nova"/>
              <a:ea typeface="Proxima Nova"/>
              <a:cs typeface="Proxima Nova"/>
              <a:sym typeface="Proxima Nova"/>
            </a:endParaRPr>
          </a:p>
        </p:txBody>
      </p:sp>
      <p:sp>
        <p:nvSpPr>
          <p:cNvPr id="552" name="Google Shape;552;p65"/>
          <p:cNvSpPr/>
          <p:nvPr/>
        </p:nvSpPr>
        <p:spPr>
          <a:xfrm>
            <a:off x="4889100" y="323220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Encoder</a:t>
            </a:r>
            <a:endParaRPr sz="2000"/>
          </a:p>
        </p:txBody>
      </p:sp>
      <p:cxnSp>
        <p:nvCxnSpPr>
          <p:cNvPr id="553" name="Google Shape;553;p65"/>
          <p:cNvCxnSpPr>
            <a:stCxn id="551" idx="3"/>
            <a:endCxn id="552" idx="1"/>
          </p:cNvCxnSpPr>
          <p:nvPr/>
        </p:nvCxnSpPr>
        <p:spPr>
          <a:xfrm>
            <a:off x="3474325" y="3518550"/>
            <a:ext cx="1414800" cy="0"/>
          </a:xfrm>
          <a:prstGeom prst="straightConnector1">
            <a:avLst/>
          </a:prstGeom>
          <a:noFill/>
          <a:ln cap="flat" cmpd="sng" w="28575">
            <a:solidFill>
              <a:srgbClr val="000000"/>
            </a:solidFill>
            <a:prstDash val="solid"/>
            <a:round/>
            <a:headEnd len="med" w="med" type="none"/>
            <a:tailEnd len="med" w="med" type="triangle"/>
          </a:ln>
        </p:spPr>
      </p:cxnSp>
      <p:cxnSp>
        <p:nvCxnSpPr>
          <p:cNvPr id="554" name="Google Shape;554;p65"/>
          <p:cNvCxnSpPr>
            <a:stCxn id="546" idx="2"/>
            <a:endCxn id="552" idx="3"/>
          </p:cNvCxnSpPr>
          <p:nvPr/>
        </p:nvCxnSpPr>
        <p:spPr>
          <a:xfrm flipH="1">
            <a:off x="6100500" y="2143400"/>
            <a:ext cx="1340700" cy="1375200"/>
          </a:xfrm>
          <a:prstGeom prst="straightConnector1">
            <a:avLst/>
          </a:prstGeom>
          <a:noFill/>
          <a:ln cap="flat" cmpd="sng" w="28575">
            <a:solidFill>
              <a:srgbClr val="000000"/>
            </a:solidFill>
            <a:prstDash val="solid"/>
            <a:round/>
            <a:headEnd len="med" w="med" type="none"/>
            <a:tailEnd len="med" w="med" type="triangle"/>
          </a:ln>
        </p:spPr>
      </p:cxnSp>
      <p:sp>
        <p:nvSpPr>
          <p:cNvPr id="555" name="Google Shape;555;p65"/>
          <p:cNvSpPr/>
          <p:nvPr/>
        </p:nvSpPr>
        <p:spPr>
          <a:xfrm>
            <a:off x="1659200" y="3804900"/>
            <a:ext cx="3026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Query Segment Copying</a:t>
            </a:r>
            <a:endParaRPr sz="2000"/>
          </a:p>
        </p:txBody>
      </p:sp>
      <p:cxnSp>
        <p:nvCxnSpPr>
          <p:cNvPr id="556" name="Google Shape;556;p65"/>
          <p:cNvCxnSpPr>
            <a:stCxn id="549" idx="2"/>
          </p:cNvCxnSpPr>
          <p:nvPr/>
        </p:nvCxnSpPr>
        <p:spPr>
          <a:xfrm flipH="1">
            <a:off x="3329425" y="3019600"/>
            <a:ext cx="8100" cy="730200"/>
          </a:xfrm>
          <a:prstGeom prst="straightConnector1">
            <a:avLst/>
          </a:prstGeom>
          <a:noFill/>
          <a:ln cap="flat" cmpd="sng" w="28575">
            <a:solidFill>
              <a:srgbClr val="000000"/>
            </a:solidFill>
            <a:prstDash val="solid"/>
            <a:round/>
            <a:headEnd len="med" w="med" type="none"/>
            <a:tailEnd len="med" w="med" type="triangle"/>
          </a:ln>
        </p:spPr>
      </p:cxnSp>
      <p:sp>
        <p:nvSpPr>
          <p:cNvPr id="557" name="Google Shape;557;p65"/>
          <p:cNvSpPr/>
          <p:nvPr/>
        </p:nvSpPr>
        <p:spPr>
          <a:xfrm>
            <a:off x="6628200" y="3232200"/>
            <a:ext cx="16260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Turn-Level</a:t>
            </a:r>
            <a:endParaRPr sz="2000"/>
          </a:p>
          <a:p>
            <a:pPr indent="0" lvl="0" marL="0" rtl="0" algn="ctr">
              <a:spcBef>
                <a:spcPts val="0"/>
              </a:spcBef>
              <a:spcAft>
                <a:spcPts val="0"/>
              </a:spcAft>
              <a:buNone/>
            </a:pPr>
            <a:r>
              <a:rPr lang="en" sz="2000"/>
              <a:t>Encoder</a:t>
            </a:r>
            <a:endParaRPr sz="2000"/>
          </a:p>
        </p:txBody>
      </p:sp>
      <p:cxnSp>
        <p:nvCxnSpPr>
          <p:cNvPr id="558" name="Google Shape;558;p65"/>
          <p:cNvCxnSpPr>
            <a:stCxn id="546" idx="2"/>
            <a:endCxn id="557" idx="0"/>
          </p:cNvCxnSpPr>
          <p:nvPr/>
        </p:nvCxnSpPr>
        <p:spPr>
          <a:xfrm>
            <a:off x="7441200" y="2143400"/>
            <a:ext cx="0" cy="1088700"/>
          </a:xfrm>
          <a:prstGeom prst="straightConnector1">
            <a:avLst/>
          </a:prstGeom>
          <a:noFill/>
          <a:ln cap="flat" cmpd="sng" w="28575">
            <a:solidFill>
              <a:srgbClr val="000000"/>
            </a:solidFill>
            <a:prstDash val="solid"/>
            <a:round/>
            <a:headEnd len="med" w="med" type="none"/>
            <a:tailEnd len="med" w="med" type="triangle"/>
          </a:ln>
        </p:spPr>
      </p:cxnSp>
      <p:cxnSp>
        <p:nvCxnSpPr>
          <p:cNvPr id="559" name="Google Shape;559;p65"/>
          <p:cNvCxnSpPr>
            <a:stCxn id="552" idx="3"/>
            <a:endCxn id="557" idx="1"/>
          </p:cNvCxnSpPr>
          <p:nvPr/>
        </p:nvCxnSpPr>
        <p:spPr>
          <a:xfrm>
            <a:off x="6100500" y="3518550"/>
            <a:ext cx="527700" cy="0"/>
          </a:xfrm>
          <a:prstGeom prst="straightConnector1">
            <a:avLst/>
          </a:prstGeom>
          <a:noFill/>
          <a:ln cap="flat" cmpd="sng" w="28575">
            <a:solidFill>
              <a:srgbClr val="000000"/>
            </a:solidFill>
            <a:prstDash val="solid"/>
            <a:round/>
            <a:headEnd len="med" w="med" type="none"/>
            <a:tailEnd len="med" w="med" type="triangle"/>
          </a:ln>
        </p:spPr>
      </p:cxnSp>
      <p:sp>
        <p:nvSpPr>
          <p:cNvPr id="560" name="Google Shape;560;p65"/>
          <p:cNvSpPr/>
          <p:nvPr/>
        </p:nvSpPr>
        <p:spPr>
          <a:xfrm>
            <a:off x="4889100" y="442551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Decoder</a:t>
            </a:r>
            <a:endParaRPr sz="2000"/>
          </a:p>
        </p:txBody>
      </p:sp>
      <p:cxnSp>
        <p:nvCxnSpPr>
          <p:cNvPr id="561" name="Google Shape;561;p65"/>
          <p:cNvCxnSpPr>
            <a:stCxn id="552" idx="2"/>
            <a:endCxn id="560" idx="0"/>
          </p:cNvCxnSpPr>
          <p:nvPr/>
        </p:nvCxnSpPr>
        <p:spPr>
          <a:xfrm>
            <a:off x="5494800" y="3804900"/>
            <a:ext cx="0" cy="620700"/>
          </a:xfrm>
          <a:prstGeom prst="straightConnector1">
            <a:avLst/>
          </a:prstGeom>
          <a:noFill/>
          <a:ln cap="flat" cmpd="sng" w="28575">
            <a:solidFill>
              <a:srgbClr val="000000"/>
            </a:solidFill>
            <a:prstDash val="solid"/>
            <a:round/>
            <a:headEnd len="med" w="med" type="none"/>
            <a:tailEnd len="med" w="med" type="triangle"/>
          </a:ln>
        </p:spPr>
      </p:cxnSp>
      <p:cxnSp>
        <p:nvCxnSpPr>
          <p:cNvPr id="562" name="Google Shape;562;p65"/>
          <p:cNvCxnSpPr>
            <a:stCxn id="555" idx="2"/>
            <a:endCxn id="560" idx="1"/>
          </p:cNvCxnSpPr>
          <p:nvPr/>
        </p:nvCxnSpPr>
        <p:spPr>
          <a:xfrm>
            <a:off x="3172400" y="4377600"/>
            <a:ext cx="1716600" cy="334200"/>
          </a:xfrm>
          <a:prstGeom prst="straightConnector1">
            <a:avLst/>
          </a:prstGeom>
          <a:noFill/>
          <a:ln cap="flat" cmpd="sng" w="28575">
            <a:solidFill>
              <a:srgbClr val="000000"/>
            </a:solidFill>
            <a:prstDash val="solid"/>
            <a:round/>
            <a:headEnd len="med" w="med" type="none"/>
            <a:tailEnd len="med" w="med" type="triangle"/>
          </a:ln>
        </p:spPr>
      </p:cxnSp>
      <p:sp>
        <p:nvSpPr>
          <p:cNvPr id="563" name="Google Shape;563;p65"/>
          <p:cNvSpPr txBox="1"/>
          <p:nvPr/>
        </p:nvSpPr>
        <p:spPr>
          <a:xfrm>
            <a:off x="2784475" y="4356500"/>
            <a:ext cx="1098000" cy="6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1A1A1A"/>
                </a:solidFill>
                <a:latin typeface="Proxima Nova"/>
                <a:ea typeface="Proxima Nova"/>
                <a:cs typeface="Proxima Nova"/>
                <a:sym typeface="Proxima Nova"/>
              </a:rPr>
              <a:t>SQL Query</a:t>
            </a:r>
            <a:endParaRPr b="1">
              <a:latin typeface="Proxima Nova"/>
              <a:ea typeface="Proxima Nova"/>
              <a:cs typeface="Proxima Nova"/>
              <a:sym typeface="Proxima Nova"/>
            </a:endParaRPr>
          </a:p>
        </p:txBody>
      </p:sp>
      <p:cxnSp>
        <p:nvCxnSpPr>
          <p:cNvPr id="564" name="Google Shape;564;p65"/>
          <p:cNvCxnSpPr>
            <a:stCxn id="560" idx="1"/>
            <a:endCxn id="563" idx="3"/>
          </p:cNvCxnSpPr>
          <p:nvPr/>
        </p:nvCxnSpPr>
        <p:spPr>
          <a:xfrm rot="10800000">
            <a:off x="3882600" y="4688160"/>
            <a:ext cx="1006500" cy="237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68" name="Shape 568"/>
        <p:cNvGrpSpPr/>
        <p:nvPr/>
      </p:nvGrpSpPr>
      <p:grpSpPr>
        <a:xfrm>
          <a:off x="0" y="0"/>
          <a:ext cx="0" cy="0"/>
          <a:chOff x="0" y="0"/>
          <a:chExt cx="0" cy="0"/>
        </a:xfrm>
      </p:grpSpPr>
      <p:sp>
        <p:nvSpPr>
          <p:cNvPr id="569" name="Google Shape;569;p66"/>
          <p:cNvSpPr txBox="1"/>
          <p:nvPr/>
        </p:nvSpPr>
        <p:spPr>
          <a:xfrm>
            <a:off x="483025" y="1048350"/>
            <a:ext cx="2610300" cy="66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solidFill>
                  <a:srgbClr val="1A1A1A"/>
                </a:solidFill>
                <a:latin typeface="Proxima Nova"/>
                <a:ea typeface="Proxima Nova"/>
                <a:cs typeface="Proxima Nova"/>
                <a:sym typeface="Proxima Nova"/>
              </a:rPr>
              <a:t>Show me flights from Seattle to Boston next Monday</a:t>
            </a:r>
            <a:endParaRPr b="1" i="1">
              <a:latin typeface="Proxima Nova"/>
              <a:ea typeface="Proxima Nova"/>
              <a:cs typeface="Proxima Nova"/>
              <a:sym typeface="Proxima Nova"/>
            </a:endParaRPr>
          </a:p>
        </p:txBody>
      </p:sp>
      <p:cxnSp>
        <p:nvCxnSpPr>
          <p:cNvPr id="570" name="Google Shape;570;p66"/>
          <p:cNvCxnSpPr>
            <a:stCxn id="569" idx="3"/>
          </p:cNvCxnSpPr>
          <p:nvPr/>
        </p:nvCxnSpPr>
        <p:spPr>
          <a:xfrm flipH="1" rot="10800000">
            <a:off x="3093325" y="1369050"/>
            <a:ext cx="1403700" cy="11100"/>
          </a:xfrm>
          <a:prstGeom prst="straightConnector1">
            <a:avLst/>
          </a:prstGeom>
          <a:noFill/>
          <a:ln cap="flat" cmpd="sng" w="28575">
            <a:solidFill>
              <a:srgbClr val="000000"/>
            </a:solidFill>
            <a:prstDash val="solid"/>
            <a:round/>
            <a:headEnd len="med" w="med" type="none"/>
            <a:tailEnd len="med" w="med" type="triangle"/>
          </a:ln>
        </p:spPr>
      </p:cxnSp>
      <p:sp>
        <p:nvSpPr>
          <p:cNvPr id="571" name="Google Shape;571;p66"/>
          <p:cNvSpPr/>
          <p:nvPr/>
        </p:nvSpPr>
        <p:spPr>
          <a:xfrm>
            <a:off x="4508100" y="103730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Encoder</a:t>
            </a:r>
            <a:endParaRPr sz="2000"/>
          </a:p>
        </p:txBody>
      </p:sp>
      <p:cxnSp>
        <p:nvCxnSpPr>
          <p:cNvPr id="572" name="Google Shape;572;p66"/>
          <p:cNvCxnSpPr>
            <a:stCxn id="571" idx="3"/>
            <a:endCxn id="573" idx="1"/>
          </p:cNvCxnSpPr>
          <p:nvPr/>
        </p:nvCxnSpPr>
        <p:spPr>
          <a:xfrm>
            <a:off x="5719500" y="1323650"/>
            <a:ext cx="527700" cy="0"/>
          </a:xfrm>
          <a:prstGeom prst="straightConnector1">
            <a:avLst/>
          </a:prstGeom>
          <a:noFill/>
          <a:ln cap="flat" cmpd="sng" w="28575">
            <a:solidFill>
              <a:srgbClr val="000000"/>
            </a:solidFill>
            <a:prstDash val="solid"/>
            <a:round/>
            <a:headEnd len="med" w="med" type="none"/>
            <a:tailEnd len="med" w="med" type="triangle"/>
          </a:ln>
        </p:spPr>
      </p:cxnSp>
      <p:sp>
        <p:nvSpPr>
          <p:cNvPr id="573" name="Google Shape;573;p66"/>
          <p:cNvSpPr/>
          <p:nvPr/>
        </p:nvSpPr>
        <p:spPr>
          <a:xfrm>
            <a:off x="6247200" y="1037300"/>
            <a:ext cx="16260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Turn-Level</a:t>
            </a:r>
            <a:endParaRPr sz="2000"/>
          </a:p>
          <a:p>
            <a:pPr indent="0" lvl="0" marL="0" rtl="0" algn="ctr">
              <a:spcBef>
                <a:spcPts val="0"/>
              </a:spcBef>
              <a:spcAft>
                <a:spcPts val="0"/>
              </a:spcAft>
              <a:buNone/>
            </a:pPr>
            <a:r>
              <a:rPr lang="en" sz="2000"/>
              <a:t>Encoder</a:t>
            </a:r>
            <a:endParaRPr sz="2000"/>
          </a:p>
        </p:txBody>
      </p:sp>
      <p:sp>
        <p:nvSpPr>
          <p:cNvPr id="574" name="Google Shape;574;p66"/>
          <p:cNvSpPr/>
          <p:nvPr/>
        </p:nvSpPr>
        <p:spPr>
          <a:xfrm>
            <a:off x="4508100" y="186806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Decoder</a:t>
            </a:r>
            <a:endParaRPr sz="2000"/>
          </a:p>
        </p:txBody>
      </p:sp>
      <p:cxnSp>
        <p:nvCxnSpPr>
          <p:cNvPr id="575" name="Google Shape;575;p66"/>
          <p:cNvCxnSpPr>
            <a:stCxn id="571" idx="2"/>
            <a:endCxn id="574" idx="0"/>
          </p:cNvCxnSpPr>
          <p:nvPr/>
        </p:nvCxnSpPr>
        <p:spPr>
          <a:xfrm>
            <a:off x="5113800" y="1610000"/>
            <a:ext cx="0" cy="258000"/>
          </a:xfrm>
          <a:prstGeom prst="straightConnector1">
            <a:avLst/>
          </a:prstGeom>
          <a:noFill/>
          <a:ln cap="flat" cmpd="sng" w="28575">
            <a:solidFill>
              <a:srgbClr val="000000"/>
            </a:solidFill>
            <a:prstDash val="solid"/>
            <a:round/>
            <a:headEnd len="med" w="med" type="none"/>
            <a:tailEnd len="med" w="med" type="triangle"/>
          </a:ln>
        </p:spPr>
      </p:cxnSp>
      <p:sp>
        <p:nvSpPr>
          <p:cNvPr id="576" name="Google Shape;576;p66"/>
          <p:cNvSpPr txBox="1"/>
          <p:nvPr/>
        </p:nvSpPr>
        <p:spPr>
          <a:xfrm>
            <a:off x="2407525" y="1822600"/>
            <a:ext cx="1098000" cy="6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1A1A1A"/>
                </a:solidFill>
                <a:latin typeface="Proxima Nova"/>
                <a:ea typeface="Proxima Nova"/>
                <a:cs typeface="Proxima Nova"/>
                <a:sym typeface="Proxima Nova"/>
              </a:rPr>
              <a:t>SQL Query</a:t>
            </a:r>
            <a:endParaRPr b="1">
              <a:latin typeface="Proxima Nova"/>
              <a:ea typeface="Proxima Nova"/>
              <a:cs typeface="Proxima Nova"/>
              <a:sym typeface="Proxima Nova"/>
            </a:endParaRPr>
          </a:p>
        </p:txBody>
      </p:sp>
      <p:cxnSp>
        <p:nvCxnSpPr>
          <p:cNvPr id="577" name="Google Shape;577;p66"/>
          <p:cNvCxnSpPr>
            <a:stCxn id="574" idx="1"/>
            <a:endCxn id="576" idx="3"/>
          </p:cNvCxnSpPr>
          <p:nvPr/>
        </p:nvCxnSpPr>
        <p:spPr>
          <a:xfrm rot="10800000">
            <a:off x="3505500" y="2154410"/>
            <a:ext cx="1002600" cy="0"/>
          </a:xfrm>
          <a:prstGeom prst="straightConnector1">
            <a:avLst/>
          </a:prstGeom>
          <a:noFill/>
          <a:ln cap="flat" cmpd="sng" w="28575">
            <a:solidFill>
              <a:srgbClr val="000000"/>
            </a:solidFill>
            <a:prstDash val="solid"/>
            <a:round/>
            <a:headEnd len="med" w="med" type="none"/>
            <a:tailEnd len="med" w="med" type="triangle"/>
          </a:ln>
        </p:spPr>
      </p:cxnSp>
      <p:sp>
        <p:nvSpPr>
          <p:cNvPr id="578" name="Google Shape;578;p66"/>
          <p:cNvSpPr txBox="1"/>
          <p:nvPr/>
        </p:nvSpPr>
        <p:spPr>
          <a:xfrm>
            <a:off x="483025" y="2653350"/>
            <a:ext cx="2610300" cy="6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i="1" lang="en">
                <a:solidFill>
                  <a:srgbClr val="1A1A1A"/>
                </a:solidFill>
                <a:latin typeface="Proxima Nova"/>
                <a:ea typeface="Proxima Nova"/>
                <a:cs typeface="Proxima Nova"/>
                <a:sym typeface="Proxima Nova"/>
              </a:rPr>
              <a:t>On American Airlines</a:t>
            </a:r>
            <a:endParaRPr b="1" i="1">
              <a:latin typeface="Proxima Nova"/>
              <a:ea typeface="Proxima Nova"/>
              <a:cs typeface="Proxima Nova"/>
              <a:sym typeface="Proxima Nova"/>
            </a:endParaRPr>
          </a:p>
        </p:txBody>
      </p:sp>
      <p:sp>
        <p:nvSpPr>
          <p:cNvPr id="579" name="Google Shape;579;p66"/>
          <p:cNvSpPr/>
          <p:nvPr/>
        </p:nvSpPr>
        <p:spPr>
          <a:xfrm>
            <a:off x="4508100" y="269880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Encoder</a:t>
            </a:r>
            <a:endParaRPr sz="2000"/>
          </a:p>
        </p:txBody>
      </p:sp>
      <p:cxnSp>
        <p:nvCxnSpPr>
          <p:cNvPr id="580" name="Google Shape;580;p66"/>
          <p:cNvCxnSpPr>
            <a:stCxn id="578" idx="3"/>
            <a:endCxn id="579" idx="1"/>
          </p:cNvCxnSpPr>
          <p:nvPr/>
        </p:nvCxnSpPr>
        <p:spPr>
          <a:xfrm>
            <a:off x="3093325" y="2985150"/>
            <a:ext cx="1414800" cy="0"/>
          </a:xfrm>
          <a:prstGeom prst="straightConnector1">
            <a:avLst/>
          </a:prstGeom>
          <a:noFill/>
          <a:ln cap="flat" cmpd="sng" w="28575">
            <a:solidFill>
              <a:srgbClr val="000000"/>
            </a:solidFill>
            <a:prstDash val="solid"/>
            <a:round/>
            <a:headEnd len="med" w="med" type="none"/>
            <a:tailEnd len="med" w="med" type="triangle"/>
          </a:ln>
        </p:spPr>
      </p:cxnSp>
      <p:cxnSp>
        <p:nvCxnSpPr>
          <p:cNvPr id="581" name="Google Shape;581;p66"/>
          <p:cNvCxnSpPr>
            <a:stCxn id="573" idx="2"/>
            <a:endCxn id="579" idx="3"/>
          </p:cNvCxnSpPr>
          <p:nvPr/>
        </p:nvCxnSpPr>
        <p:spPr>
          <a:xfrm flipH="1">
            <a:off x="5719500" y="1610000"/>
            <a:ext cx="1340700" cy="1375200"/>
          </a:xfrm>
          <a:prstGeom prst="straightConnector1">
            <a:avLst/>
          </a:prstGeom>
          <a:noFill/>
          <a:ln cap="flat" cmpd="sng" w="28575">
            <a:solidFill>
              <a:srgbClr val="000000"/>
            </a:solidFill>
            <a:prstDash val="solid"/>
            <a:round/>
            <a:headEnd len="med" w="med" type="none"/>
            <a:tailEnd len="med" w="med" type="triangle"/>
          </a:ln>
        </p:spPr>
      </p:cxnSp>
      <p:sp>
        <p:nvSpPr>
          <p:cNvPr id="582" name="Google Shape;582;p66"/>
          <p:cNvSpPr/>
          <p:nvPr/>
        </p:nvSpPr>
        <p:spPr>
          <a:xfrm>
            <a:off x="1278200" y="3271500"/>
            <a:ext cx="3026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Query Segment Copying</a:t>
            </a:r>
            <a:endParaRPr sz="2000"/>
          </a:p>
        </p:txBody>
      </p:sp>
      <p:cxnSp>
        <p:nvCxnSpPr>
          <p:cNvPr id="583" name="Google Shape;583;p66"/>
          <p:cNvCxnSpPr>
            <a:stCxn id="576" idx="2"/>
          </p:cNvCxnSpPr>
          <p:nvPr/>
        </p:nvCxnSpPr>
        <p:spPr>
          <a:xfrm flipH="1">
            <a:off x="2948425" y="2486200"/>
            <a:ext cx="8100" cy="730200"/>
          </a:xfrm>
          <a:prstGeom prst="straightConnector1">
            <a:avLst/>
          </a:prstGeom>
          <a:noFill/>
          <a:ln cap="flat" cmpd="sng" w="28575">
            <a:solidFill>
              <a:srgbClr val="000000"/>
            </a:solidFill>
            <a:prstDash val="solid"/>
            <a:round/>
            <a:headEnd len="med" w="med" type="none"/>
            <a:tailEnd len="med" w="med" type="triangle"/>
          </a:ln>
        </p:spPr>
      </p:cxnSp>
      <p:sp>
        <p:nvSpPr>
          <p:cNvPr id="584" name="Google Shape;584;p66"/>
          <p:cNvSpPr/>
          <p:nvPr/>
        </p:nvSpPr>
        <p:spPr>
          <a:xfrm>
            <a:off x="6247200" y="2698800"/>
            <a:ext cx="16260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Turn-Level</a:t>
            </a:r>
            <a:endParaRPr sz="2000"/>
          </a:p>
          <a:p>
            <a:pPr indent="0" lvl="0" marL="0" rtl="0" algn="ctr">
              <a:spcBef>
                <a:spcPts val="0"/>
              </a:spcBef>
              <a:spcAft>
                <a:spcPts val="0"/>
              </a:spcAft>
              <a:buNone/>
            </a:pPr>
            <a:r>
              <a:rPr lang="en" sz="2000"/>
              <a:t>Encoder</a:t>
            </a:r>
            <a:endParaRPr sz="2000"/>
          </a:p>
        </p:txBody>
      </p:sp>
      <p:cxnSp>
        <p:nvCxnSpPr>
          <p:cNvPr id="585" name="Google Shape;585;p66"/>
          <p:cNvCxnSpPr>
            <a:stCxn id="573" idx="2"/>
            <a:endCxn id="584" idx="0"/>
          </p:cNvCxnSpPr>
          <p:nvPr/>
        </p:nvCxnSpPr>
        <p:spPr>
          <a:xfrm>
            <a:off x="7060200" y="1610000"/>
            <a:ext cx="0" cy="1088700"/>
          </a:xfrm>
          <a:prstGeom prst="straightConnector1">
            <a:avLst/>
          </a:prstGeom>
          <a:noFill/>
          <a:ln cap="flat" cmpd="sng" w="28575">
            <a:solidFill>
              <a:srgbClr val="000000"/>
            </a:solidFill>
            <a:prstDash val="solid"/>
            <a:round/>
            <a:headEnd len="med" w="med" type="none"/>
            <a:tailEnd len="med" w="med" type="triangle"/>
          </a:ln>
        </p:spPr>
      </p:cxnSp>
      <p:cxnSp>
        <p:nvCxnSpPr>
          <p:cNvPr id="586" name="Google Shape;586;p66"/>
          <p:cNvCxnSpPr>
            <a:stCxn id="579" idx="3"/>
            <a:endCxn id="584" idx="1"/>
          </p:cNvCxnSpPr>
          <p:nvPr/>
        </p:nvCxnSpPr>
        <p:spPr>
          <a:xfrm>
            <a:off x="5719500" y="2985150"/>
            <a:ext cx="527700" cy="0"/>
          </a:xfrm>
          <a:prstGeom prst="straightConnector1">
            <a:avLst/>
          </a:prstGeom>
          <a:noFill/>
          <a:ln cap="flat" cmpd="sng" w="28575">
            <a:solidFill>
              <a:srgbClr val="000000"/>
            </a:solidFill>
            <a:prstDash val="solid"/>
            <a:round/>
            <a:headEnd len="med" w="med" type="none"/>
            <a:tailEnd len="med" w="med" type="triangle"/>
          </a:ln>
        </p:spPr>
      </p:cxnSp>
      <p:sp>
        <p:nvSpPr>
          <p:cNvPr id="587" name="Google Shape;587;p66"/>
          <p:cNvSpPr/>
          <p:nvPr/>
        </p:nvSpPr>
        <p:spPr>
          <a:xfrm>
            <a:off x="4508100" y="3892110"/>
            <a:ext cx="1211400" cy="57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Decoder</a:t>
            </a:r>
            <a:endParaRPr sz="2000"/>
          </a:p>
        </p:txBody>
      </p:sp>
      <p:cxnSp>
        <p:nvCxnSpPr>
          <p:cNvPr id="588" name="Google Shape;588;p66"/>
          <p:cNvCxnSpPr>
            <a:stCxn id="579" idx="2"/>
            <a:endCxn id="587" idx="0"/>
          </p:cNvCxnSpPr>
          <p:nvPr/>
        </p:nvCxnSpPr>
        <p:spPr>
          <a:xfrm>
            <a:off x="5113800" y="3271500"/>
            <a:ext cx="0" cy="620700"/>
          </a:xfrm>
          <a:prstGeom prst="straightConnector1">
            <a:avLst/>
          </a:prstGeom>
          <a:noFill/>
          <a:ln cap="flat" cmpd="sng" w="28575">
            <a:solidFill>
              <a:srgbClr val="000000"/>
            </a:solidFill>
            <a:prstDash val="solid"/>
            <a:round/>
            <a:headEnd len="med" w="med" type="none"/>
            <a:tailEnd len="med" w="med" type="triangle"/>
          </a:ln>
        </p:spPr>
      </p:cxnSp>
      <p:cxnSp>
        <p:nvCxnSpPr>
          <p:cNvPr id="589" name="Google Shape;589;p66"/>
          <p:cNvCxnSpPr>
            <a:stCxn id="582" idx="2"/>
            <a:endCxn id="587" idx="1"/>
          </p:cNvCxnSpPr>
          <p:nvPr/>
        </p:nvCxnSpPr>
        <p:spPr>
          <a:xfrm>
            <a:off x="2791400" y="3844200"/>
            <a:ext cx="1716600" cy="334200"/>
          </a:xfrm>
          <a:prstGeom prst="straightConnector1">
            <a:avLst/>
          </a:prstGeom>
          <a:noFill/>
          <a:ln cap="flat" cmpd="sng" w="28575">
            <a:solidFill>
              <a:srgbClr val="000000"/>
            </a:solidFill>
            <a:prstDash val="solid"/>
            <a:round/>
            <a:headEnd len="med" w="med" type="none"/>
            <a:tailEnd len="med" w="med" type="triangle"/>
          </a:ln>
        </p:spPr>
      </p:cxnSp>
      <p:sp>
        <p:nvSpPr>
          <p:cNvPr id="590" name="Google Shape;590;p66"/>
          <p:cNvSpPr txBox="1"/>
          <p:nvPr/>
        </p:nvSpPr>
        <p:spPr>
          <a:xfrm>
            <a:off x="2403475" y="3823100"/>
            <a:ext cx="1098000" cy="6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1A1A1A"/>
                </a:solidFill>
                <a:latin typeface="Proxima Nova"/>
                <a:ea typeface="Proxima Nova"/>
                <a:cs typeface="Proxima Nova"/>
                <a:sym typeface="Proxima Nova"/>
              </a:rPr>
              <a:t>SQL Query</a:t>
            </a:r>
            <a:endParaRPr b="1">
              <a:latin typeface="Proxima Nova"/>
              <a:ea typeface="Proxima Nova"/>
              <a:cs typeface="Proxima Nova"/>
              <a:sym typeface="Proxima Nova"/>
            </a:endParaRPr>
          </a:p>
        </p:txBody>
      </p:sp>
      <p:cxnSp>
        <p:nvCxnSpPr>
          <p:cNvPr id="591" name="Google Shape;591;p66"/>
          <p:cNvCxnSpPr>
            <a:stCxn id="587" idx="1"/>
            <a:endCxn id="590" idx="3"/>
          </p:cNvCxnSpPr>
          <p:nvPr/>
        </p:nvCxnSpPr>
        <p:spPr>
          <a:xfrm rot="10800000">
            <a:off x="3501600" y="4154760"/>
            <a:ext cx="1006500" cy="237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95" name="Shape 595"/>
        <p:cNvGrpSpPr/>
        <p:nvPr/>
      </p:nvGrpSpPr>
      <p:grpSpPr>
        <a:xfrm>
          <a:off x="0" y="0"/>
          <a:ext cx="0" cy="0"/>
          <a:chOff x="0" y="0"/>
          <a:chExt cx="0" cy="0"/>
        </a:xfrm>
      </p:grpSpPr>
      <p:sp>
        <p:nvSpPr>
          <p:cNvPr id="596" name="Google Shape;59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Experiment</a:t>
            </a:r>
            <a:r>
              <a:rPr b="1" lang="en"/>
              <a:t>al</a:t>
            </a:r>
            <a:r>
              <a:rPr b="1" lang="en"/>
              <a:t> Results</a:t>
            </a:r>
            <a:endParaRPr b="1"/>
          </a:p>
        </p:txBody>
      </p:sp>
      <p:sp>
        <p:nvSpPr>
          <p:cNvPr id="597" name="Google Shape;597;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8" name="Google Shape;598;p67" title="Points scored"/>
          <p:cNvPicPr preferRelativeResize="0"/>
          <p:nvPr/>
        </p:nvPicPr>
        <p:blipFill>
          <a:blip r:embed="rId3">
            <a:alphaModFix/>
          </a:blip>
          <a:stretch>
            <a:fillRect/>
          </a:stretch>
        </p:blipFill>
        <p:spPr>
          <a:xfrm>
            <a:off x="152400" y="1017725"/>
            <a:ext cx="6179475" cy="3820975"/>
          </a:xfrm>
          <a:prstGeom prst="rect">
            <a:avLst/>
          </a:prstGeom>
          <a:noFill/>
          <a:ln>
            <a:noFill/>
          </a:ln>
        </p:spPr>
      </p:pic>
      <p:sp>
        <p:nvSpPr>
          <p:cNvPr id="599" name="Google Shape;599;p67"/>
          <p:cNvSpPr txBox="1"/>
          <p:nvPr/>
        </p:nvSpPr>
        <p:spPr>
          <a:xfrm>
            <a:off x="6100050" y="1020225"/>
            <a:ext cx="2627400" cy="3816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Using interaction history is critical</a:t>
            </a:r>
            <a:endParaRPr sz="1800"/>
          </a:p>
          <a:p>
            <a:pPr indent="0" lvl="0" marL="45720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03" name="Shape 603"/>
        <p:cNvGrpSpPr/>
        <p:nvPr/>
      </p:nvGrpSpPr>
      <p:grpSpPr>
        <a:xfrm>
          <a:off x="0" y="0"/>
          <a:ext cx="0" cy="0"/>
          <a:chOff x="0" y="0"/>
          <a:chExt cx="0" cy="0"/>
        </a:xfrm>
      </p:grpSpPr>
      <p:sp>
        <p:nvSpPr>
          <p:cNvPr id="604" name="Google Shape;604;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Paper 3: </a:t>
            </a:r>
            <a:r>
              <a:rPr b="1" lang="en" sz="2200"/>
              <a:t>Sequicity: Simplifying Task-oriented Dialogue Systems with Single Sequence-to-Sequence Architectures</a:t>
            </a:r>
            <a:endParaRPr b="1" sz="2200"/>
          </a:p>
        </p:txBody>
      </p:sp>
      <p:sp>
        <p:nvSpPr>
          <p:cNvPr id="605" name="Google Shape;605;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68"/>
          <p:cNvSpPr txBox="1"/>
          <p:nvPr/>
        </p:nvSpPr>
        <p:spPr>
          <a:xfrm>
            <a:off x="311700" y="1216850"/>
            <a:ext cx="5586600" cy="346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1C4587"/>
                </a:solidFill>
                <a:highlight>
                  <a:srgbClr val="FFFFFF"/>
                </a:highlight>
                <a:latin typeface="Proxima Nova"/>
                <a:ea typeface="Proxima Nova"/>
                <a:cs typeface="Proxima Nova"/>
                <a:sym typeface="Proxima Nova"/>
                <a:hlinkClick r:id="rId3"/>
              </a:rPr>
              <a:t>Sequicity: Simplifying Task-oriented Dialogue Systems with Single Sequence-to-Sequence Architectures</a:t>
            </a:r>
            <a:endParaRPr b="1" sz="1800" u="sng">
              <a:solidFill>
                <a:srgbClr val="1C4587"/>
              </a:solidFill>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solidFill>
                  <a:srgbClr val="595959"/>
                </a:solidFill>
                <a:latin typeface="Proxima Nova"/>
                <a:ea typeface="Proxima Nova"/>
                <a:cs typeface="Proxima Nova"/>
                <a:sym typeface="Proxima Nova"/>
              </a:rPr>
              <a:t>Qianlong Liu, Zhongyu Wei, Baolin Peng, Xiangying Dai, Huaixiao Tou, Ting Chen, Xuanjing Huang, Kam-fai Wong (ACL 2018)</a:t>
            </a:r>
            <a:endParaRPr sz="1600">
              <a:solidFill>
                <a:srgbClr val="595959"/>
              </a:solidFill>
              <a:latin typeface="Proxima Nova"/>
              <a:ea typeface="Proxima Nova"/>
              <a:cs typeface="Proxima Nova"/>
              <a:sym typeface="Proxima Nova"/>
            </a:endParaRPr>
          </a:p>
          <a:p>
            <a:pPr indent="0" lvl="0" marL="0" rtl="0" algn="just">
              <a:lnSpc>
                <a:spcPct val="100000"/>
              </a:lnSpc>
              <a:spcBef>
                <a:spcPts val="0"/>
              </a:spcBef>
              <a:spcAft>
                <a:spcPts val="0"/>
              </a:spcAft>
              <a:buNone/>
            </a:pPr>
            <a:r>
              <a:rPr lang="en" sz="1200">
                <a:solidFill>
                  <a:srgbClr val="595959"/>
                </a:solidFill>
                <a:latin typeface="Proxima Nova"/>
                <a:ea typeface="Proxima Nova"/>
                <a:cs typeface="Proxima Nova"/>
                <a:sym typeface="Proxima Nova"/>
              </a:rPr>
              <a:t>"In this paper, we make a move to build a dialogue system for automatic diagnosis. We first build a dataset collected from an online medical forum by extracting symptoms from both patients’ self-reports and conversational data between patients and doctors. Then we propose a task- oriented dialogue system framework to make the diagnosis for patients automatically, which can converse with patients to collect additional symptoms beyond their self-reports. Experimental results on our dataset show that additional symptoms extracted from conversation can greatly improve the accuracy for disease identification and our dialogue system is able to collect these symptoms automatically and make a better diagnosis. "</a:t>
            </a:r>
            <a:endParaRPr sz="1200">
              <a:solidFill>
                <a:srgbClr val="595959"/>
              </a:solidFill>
              <a:latin typeface="Proxima Nova"/>
              <a:ea typeface="Proxima Nova"/>
              <a:cs typeface="Proxima Nova"/>
              <a:sym typeface="Proxima Nova"/>
            </a:endParaRPr>
          </a:p>
        </p:txBody>
      </p:sp>
      <p:pic>
        <p:nvPicPr>
          <p:cNvPr id="607" name="Google Shape;607;p68"/>
          <p:cNvPicPr preferRelativeResize="0"/>
          <p:nvPr/>
        </p:nvPicPr>
        <p:blipFill>
          <a:blip r:embed="rId4">
            <a:alphaModFix/>
          </a:blip>
          <a:stretch>
            <a:fillRect/>
          </a:stretch>
        </p:blipFill>
        <p:spPr>
          <a:xfrm>
            <a:off x="5898301" y="1216850"/>
            <a:ext cx="2682801" cy="37570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11" name="Shape 611"/>
        <p:cNvGrpSpPr/>
        <p:nvPr/>
      </p:nvGrpSpPr>
      <p:grpSpPr>
        <a:xfrm>
          <a:off x="0" y="0"/>
          <a:ext cx="0" cy="0"/>
          <a:chOff x="0" y="0"/>
          <a:chExt cx="0" cy="0"/>
        </a:xfrm>
      </p:grpSpPr>
      <p:sp>
        <p:nvSpPr>
          <p:cNvPr id="612" name="Google Shape;612;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Motivation</a:t>
            </a:r>
            <a:endParaRPr b="1"/>
          </a:p>
          <a:p>
            <a:pPr indent="0" lvl="0" marL="0" rtl="0" algn="l">
              <a:spcBef>
                <a:spcPts val="0"/>
              </a:spcBef>
              <a:spcAft>
                <a:spcPts val="0"/>
              </a:spcAft>
              <a:buNone/>
            </a:pPr>
            <a:r>
              <a:t/>
            </a:r>
            <a:endParaRPr/>
          </a:p>
        </p:txBody>
      </p:sp>
      <p:sp>
        <p:nvSpPr>
          <p:cNvPr id="613" name="Google Shape;613;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A1A1A"/>
                </a:solidFill>
              </a:rPr>
              <a:t>Background:</a:t>
            </a:r>
            <a:r>
              <a:rPr lang="en" sz="2000">
                <a:solidFill>
                  <a:srgbClr val="1A1A1A"/>
                </a:solidFill>
              </a:rPr>
              <a:t> </a:t>
            </a:r>
            <a:endParaRPr sz="2000">
              <a:solidFill>
                <a:srgbClr val="1A1A1A"/>
              </a:solidFill>
            </a:endParaRPr>
          </a:p>
          <a:p>
            <a:pPr indent="0" lvl="0" marL="0" rtl="0" algn="l">
              <a:spcBef>
                <a:spcPts val="1600"/>
              </a:spcBef>
              <a:spcAft>
                <a:spcPts val="0"/>
              </a:spcAft>
              <a:buNone/>
            </a:pPr>
            <a:r>
              <a:rPr lang="en" sz="2000">
                <a:solidFill>
                  <a:srgbClr val="1A1A1A"/>
                </a:solidFill>
              </a:rPr>
              <a:t>Existing solutions to task-oriented dialogue systems follow pipeline designs which introduce architectural complexity and fragility. </a:t>
            </a:r>
            <a:endParaRPr sz="2000">
              <a:solidFill>
                <a:srgbClr val="1A1A1A"/>
              </a:solidFill>
            </a:endParaRPr>
          </a:p>
          <a:p>
            <a:pPr indent="0" lvl="0" marL="0" rtl="0" algn="l">
              <a:spcBef>
                <a:spcPts val="1600"/>
              </a:spcBef>
              <a:spcAft>
                <a:spcPts val="0"/>
              </a:spcAft>
              <a:buNone/>
            </a:pPr>
            <a:r>
              <a:rPr b="1" lang="en" sz="2000">
                <a:solidFill>
                  <a:srgbClr val="1A1A1A"/>
                </a:solidFill>
              </a:rPr>
              <a:t>Proposal:</a:t>
            </a:r>
            <a:endParaRPr b="1" sz="2000">
              <a:solidFill>
                <a:srgbClr val="1A1A1A"/>
              </a:solidFill>
            </a:endParaRPr>
          </a:p>
          <a:p>
            <a:pPr indent="0" lvl="0" marL="0" rtl="0" algn="l">
              <a:spcBef>
                <a:spcPts val="1600"/>
              </a:spcBef>
              <a:spcAft>
                <a:spcPts val="0"/>
              </a:spcAft>
              <a:buNone/>
            </a:pPr>
            <a:r>
              <a:rPr lang="en">
                <a:solidFill>
                  <a:srgbClr val="1A1A1A"/>
                </a:solidFill>
              </a:rPr>
              <a:t>A framework, named Sequicity, which decomposes the task-oriented dialogue problem into the generation of </a:t>
            </a:r>
            <a:r>
              <a:rPr b="1" lang="en">
                <a:solidFill>
                  <a:srgbClr val="1A1A1A"/>
                </a:solidFill>
              </a:rPr>
              <a:t>bspans </a:t>
            </a:r>
            <a:r>
              <a:rPr lang="en">
                <a:solidFill>
                  <a:srgbClr val="1A1A1A"/>
                </a:solidFill>
              </a:rPr>
              <a:t>and </a:t>
            </a:r>
            <a:r>
              <a:rPr b="1" lang="en">
                <a:solidFill>
                  <a:srgbClr val="1A1A1A"/>
                </a:solidFill>
              </a:rPr>
              <a:t>machine responses</a:t>
            </a:r>
            <a:r>
              <a:rPr lang="en">
                <a:solidFill>
                  <a:srgbClr val="1A1A1A"/>
                </a:solidFill>
              </a:rPr>
              <a:t>, converting this problem into a sequence optimization problem.</a:t>
            </a:r>
            <a:endParaRPr>
              <a:solidFill>
                <a:srgbClr val="1A1A1A"/>
              </a:solidFill>
            </a:endParaRPr>
          </a:p>
          <a:p>
            <a:pPr indent="0" lvl="0" marL="0" rtl="0" algn="l">
              <a:spcBef>
                <a:spcPts val="1600"/>
              </a:spcBef>
              <a:spcAft>
                <a:spcPts val="1600"/>
              </a:spcAft>
              <a:buNone/>
            </a:pPr>
            <a:r>
              <a:t/>
            </a:r>
            <a:endParaRPr>
              <a:solidFill>
                <a:srgbClr val="1A1A1A"/>
              </a:solidFill>
            </a:endParaRPr>
          </a:p>
        </p:txBody>
      </p:sp>
      <p:sp>
        <p:nvSpPr>
          <p:cNvPr id="614" name="Google Shape;614;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18" name="Shape 618"/>
        <p:cNvGrpSpPr/>
        <p:nvPr/>
      </p:nvGrpSpPr>
      <p:grpSpPr>
        <a:xfrm>
          <a:off x="0" y="0"/>
          <a:ext cx="0" cy="0"/>
          <a:chOff x="0" y="0"/>
          <a:chExt cx="0" cy="0"/>
        </a:xfrm>
      </p:grpSpPr>
      <p:sp>
        <p:nvSpPr>
          <p:cNvPr id="619" name="Google Shape;61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a:t>
            </a:r>
            <a:endParaRPr/>
          </a:p>
        </p:txBody>
      </p:sp>
      <p:sp>
        <p:nvSpPr>
          <p:cNvPr id="620" name="Google Shape;620;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1" name="Google Shape;621;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2000">
                <a:solidFill>
                  <a:schemeClr val="dk1"/>
                </a:solidFill>
              </a:rPr>
              <a:t>Related Fields and Previous Work:</a:t>
            </a:r>
            <a:r>
              <a:rPr lang="en" sz="2000">
                <a:solidFill>
                  <a:schemeClr val="dk1"/>
                </a:solidFill>
              </a:rPr>
              <a:t> </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Historically, task-oriented dialog systems have been built as pipelines of separately trained modules: </a:t>
            </a:r>
            <a:endParaRPr sz="2000">
              <a:solidFill>
                <a:schemeClr val="dk1"/>
              </a:solidFill>
            </a:endParaRPr>
          </a:p>
          <a:p>
            <a:pPr indent="0" lvl="0" marL="914400" rtl="0" algn="l">
              <a:spcBef>
                <a:spcPts val="0"/>
              </a:spcBef>
              <a:spcAft>
                <a:spcPts val="0"/>
              </a:spcAft>
              <a:buNone/>
            </a:pPr>
            <a:r>
              <a:rPr lang="en" sz="2000">
                <a:solidFill>
                  <a:schemeClr val="dk1"/>
                </a:solidFill>
              </a:rPr>
              <a:t>1) a user intent classifier				2) a belief tracker</a:t>
            </a:r>
            <a:endParaRPr sz="2000">
              <a:solidFill>
                <a:schemeClr val="dk1"/>
              </a:solidFill>
            </a:endParaRPr>
          </a:p>
          <a:p>
            <a:pPr indent="0" lvl="0" marL="914400" rtl="0" algn="l">
              <a:spcBef>
                <a:spcPts val="0"/>
              </a:spcBef>
              <a:spcAft>
                <a:spcPts val="0"/>
              </a:spcAft>
              <a:buNone/>
            </a:pPr>
            <a:r>
              <a:rPr lang="en" sz="2000">
                <a:solidFill>
                  <a:schemeClr val="dk1"/>
                </a:solidFill>
              </a:rPr>
              <a:t>3) a dialogue policy maker			4) response generator</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Contribution</a:t>
            </a:r>
            <a:r>
              <a:rPr b="1" lang="en" sz="2000">
                <a:solidFill>
                  <a:schemeClr val="dk1"/>
                </a:solidFill>
              </a:rPr>
              <a:t> in Paper</a:t>
            </a:r>
            <a:r>
              <a:rPr lang="en" sz="2000">
                <a:solidFill>
                  <a:schemeClr val="dk1"/>
                </a:solidFill>
              </a:rPr>
              <a:t>: </a:t>
            </a:r>
            <a:r>
              <a:rPr lang="en" sz="2000">
                <a:solidFill>
                  <a:srgbClr val="1A1A1A"/>
                </a:solidFill>
              </a:rPr>
              <a:t>					</a:t>
            </a:r>
            <a:endParaRPr sz="2000">
              <a:solidFill>
                <a:srgbClr val="1A1A1A"/>
              </a:solidFill>
            </a:endParaRPr>
          </a:p>
          <a:p>
            <a:pPr indent="-355600" lvl="1" marL="914400" marR="0" rtl="0" algn="just">
              <a:lnSpc>
                <a:spcPct val="115000"/>
              </a:lnSpc>
              <a:spcBef>
                <a:spcPts val="0"/>
              </a:spcBef>
              <a:spcAft>
                <a:spcPts val="0"/>
              </a:spcAft>
              <a:buClr>
                <a:schemeClr val="dk1"/>
              </a:buClr>
              <a:buSzPts val="2000"/>
              <a:buChar char="○"/>
            </a:pPr>
            <a:r>
              <a:rPr lang="en" sz="2000">
                <a:solidFill>
                  <a:schemeClr val="dk1"/>
                </a:solidFill>
              </a:rPr>
              <a:t>A novel, extendable framework based on a single sequence-to-sequence (seq2seq) model which can be optimized with supervised or reinforcement learning.</a:t>
            </a:r>
            <a:endParaRPr sz="20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5" name="Shape 625"/>
        <p:cNvGrpSpPr/>
        <p:nvPr/>
      </p:nvGrpSpPr>
      <p:grpSpPr>
        <a:xfrm>
          <a:off x="0" y="0"/>
          <a:ext cx="0" cy="0"/>
          <a:chOff x="0" y="0"/>
          <a:chExt cx="0" cy="0"/>
        </a:xfrm>
      </p:grpSpPr>
      <p:sp>
        <p:nvSpPr>
          <p:cNvPr id="626" name="Google Shape;626;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Method</a:t>
            </a:r>
            <a:endParaRPr/>
          </a:p>
        </p:txBody>
      </p:sp>
      <p:sp>
        <p:nvSpPr>
          <p:cNvPr id="627" name="Google Shape;627;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b="1" lang="en" sz="2000">
                <a:solidFill>
                  <a:srgbClr val="1A1A1A"/>
                </a:solidFill>
              </a:rPr>
              <a:t>Belief Spans for Belief Tracking</a:t>
            </a:r>
            <a:endParaRPr sz="1800">
              <a:solidFill>
                <a:srgbClr val="1A1A1A"/>
              </a:solidFill>
            </a:endParaRPr>
          </a:p>
          <a:p>
            <a:pPr indent="-342900" lvl="1" marL="914400" rtl="0" algn="just">
              <a:spcBef>
                <a:spcPts val="0"/>
              </a:spcBef>
              <a:spcAft>
                <a:spcPts val="0"/>
              </a:spcAft>
              <a:buClr>
                <a:srgbClr val="1A1A1A"/>
              </a:buClr>
              <a:buSzPts val="1800"/>
              <a:buChar char="○"/>
            </a:pPr>
            <a:r>
              <a:rPr lang="en" sz="1800">
                <a:solidFill>
                  <a:srgbClr val="1A1A1A"/>
                </a:solidFill>
              </a:rPr>
              <a:t>The core of belief tracking is keeping track of informable and requestable slot values when a dialogue progresses.	</a:t>
            </a:r>
            <a:endParaRPr sz="1800">
              <a:solidFill>
                <a:srgbClr val="1A1A1A"/>
              </a:solidFill>
            </a:endParaRPr>
          </a:p>
          <a:p>
            <a:pPr indent="0" lvl="0" marL="914400" rtl="0" algn="l">
              <a:spcBef>
                <a:spcPts val="0"/>
              </a:spcBef>
              <a:spcAft>
                <a:spcPts val="0"/>
              </a:spcAft>
              <a:buNone/>
            </a:pPr>
            <a:r>
              <a:t/>
            </a:r>
            <a:endParaRPr sz="1800">
              <a:solidFill>
                <a:srgbClr val="1A1A1A"/>
              </a:solidFill>
            </a:endParaRPr>
          </a:p>
          <a:p>
            <a:pPr indent="-342900" lvl="1" marL="914400" rtl="0" algn="just">
              <a:spcBef>
                <a:spcPts val="0"/>
              </a:spcBef>
              <a:spcAft>
                <a:spcPts val="0"/>
              </a:spcAft>
              <a:buClr>
                <a:srgbClr val="1A1A1A"/>
              </a:buClr>
              <a:buSzPts val="1800"/>
              <a:buChar char="○"/>
            </a:pPr>
            <a:r>
              <a:rPr lang="en" sz="1800">
                <a:solidFill>
                  <a:srgbClr val="1A1A1A"/>
                </a:solidFill>
              </a:rPr>
              <a:t>In contrast to the work which treats slot values as classification labels, Belief Spans leverage the state-of-the-art </a:t>
            </a:r>
            <a:r>
              <a:rPr b="1" lang="en" sz="1800">
                <a:solidFill>
                  <a:srgbClr val="1A1A1A"/>
                </a:solidFill>
              </a:rPr>
              <a:t>neural seq2seq</a:t>
            </a:r>
            <a:r>
              <a:rPr lang="en" sz="1800">
                <a:solidFill>
                  <a:srgbClr val="1A1A1A"/>
                </a:solidFill>
              </a:rPr>
              <a:t> models to learn and dynamically generate them.</a:t>
            </a:r>
            <a:endParaRPr sz="1800">
              <a:solidFill>
                <a:srgbClr val="1A1A1A"/>
              </a:solidFill>
            </a:endParaRPr>
          </a:p>
          <a:p>
            <a:pPr indent="0" lvl="0" marL="914400" rtl="0" algn="l">
              <a:spcBef>
                <a:spcPts val="0"/>
              </a:spcBef>
              <a:spcAft>
                <a:spcPts val="0"/>
              </a:spcAft>
              <a:buNone/>
            </a:pPr>
            <a:r>
              <a:t/>
            </a:r>
            <a:endParaRPr sz="1800">
              <a:solidFill>
                <a:srgbClr val="1A1A1A"/>
              </a:solidFill>
            </a:endParaRPr>
          </a:p>
          <a:p>
            <a:pPr indent="-342900" lvl="1" marL="914400" rtl="0" algn="l">
              <a:spcBef>
                <a:spcPts val="0"/>
              </a:spcBef>
              <a:spcAft>
                <a:spcPts val="0"/>
              </a:spcAft>
              <a:buClr>
                <a:srgbClr val="1A1A1A"/>
              </a:buClr>
              <a:buSzPts val="1800"/>
              <a:buChar char="○"/>
            </a:pPr>
            <a:r>
              <a:rPr lang="en" sz="1800">
                <a:solidFill>
                  <a:srgbClr val="1A1A1A"/>
                </a:solidFill>
              </a:rPr>
              <a:t>Use an </a:t>
            </a:r>
            <a:r>
              <a:rPr b="1" lang="en" sz="1800">
                <a:solidFill>
                  <a:srgbClr val="1A1A1A"/>
                </a:solidFill>
              </a:rPr>
              <a:t>informative field </a:t>
            </a:r>
            <a:r>
              <a:rPr lang="en" sz="1800">
                <a:solidFill>
                  <a:srgbClr val="1A1A1A"/>
                </a:solidFill>
              </a:rPr>
              <a:t>(&lt;Inf&gt; &lt;/Inf&gt;) to store values of informable slots.</a:t>
            </a:r>
            <a:endParaRPr sz="1800">
              <a:solidFill>
                <a:srgbClr val="1A1A1A"/>
              </a:solidFill>
            </a:endParaRPr>
          </a:p>
        </p:txBody>
      </p:sp>
      <p:sp>
        <p:nvSpPr>
          <p:cNvPr id="628" name="Google Shape;628;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Dialogue Systems</a:t>
            </a:r>
            <a:endParaRPr b="1"/>
          </a:p>
        </p:txBody>
      </p:sp>
      <p:sp>
        <p:nvSpPr>
          <p:cNvPr id="101" name="Google Shape;101;p18"/>
          <p:cNvSpPr txBox="1"/>
          <p:nvPr>
            <p:ph idx="1" type="body"/>
          </p:nvPr>
        </p:nvSpPr>
        <p:spPr>
          <a:xfrm>
            <a:off x="311700" y="1152475"/>
            <a:ext cx="25692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2000">
                <a:solidFill>
                  <a:srgbClr val="000000"/>
                </a:solidFill>
              </a:rPr>
              <a:t>Dialogue Systems</a:t>
            </a:r>
            <a:r>
              <a:rPr lang="en" sz="2000">
                <a:solidFill>
                  <a:srgbClr val="000000"/>
                </a:solidFill>
              </a:rPr>
              <a:t> </a:t>
            </a:r>
            <a:endParaRPr sz="2000">
              <a:solidFill>
                <a:srgbClr val="000000"/>
              </a:solidFill>
            </a:endParaRPr>
          </a:p>
          <a:p>
            <a:pPr indent="0" lvl="0" marL="0" rtl="0" algn="l">
              <a:lnSpc>
                <a:spcPct val="114000"/>
              </a:lnSpc>
              <a:spcBef>
                <a:spcPts val="0"/>
              </a:spcBef>
              <a:spcAft>
                <a:spcPts val="0"/>
              </a:spcAft>
              <a:buNone/>
            </a:pPr>
            <a:r>
              <a:rPr lang="en" sz="2000">
                <a:solidFill>
                  <a:srgbClr val="000000"/>
                </a:solidFill>
              </a:rPr>
              <a:t>support a </a:t>
            </a:r>
            <a:r>
              <a:rPr b="1" lang="en" sz="2000">
                <a:solidFill>
                  <a:srgbClr val="000000"/>
                </a:solidFill>
              </a:rPr>
              <a:t>broad</a:t>
            </a:r>
            <a:r>
              <a:rPr lang="en" sz="2000">
                <a:solidFill>
                  <a:srgbClr val="000000"/>
                </a:solidFill>
              </a:rPr>
              <a:t> range of applications:</a:t>
            </a:r>
            <a:endParaRPr>
              <a:solidFill>
                <a:srgbClr val="000000"/>
              </a:solidFill>
            </a:endParaRPr>
          </a:p>
          <a:p>
            <a:pPr indent="0" lvl="0" marL="0" marR="0" rtl="0" algn="l">
              <a:lnSpc>
                <a:spcPct val="114000"/>
              </a:lnSpc>
              <a:spcBef>
                <a:spcPts val="0"/>
              </a:spcBef>
              <a:spcAft>
                <a:spcPts val="0"/>
              </a:spcAft>
              <a:buNone/>
            </a:pPr>
            <a:r>
              <a:t/>
            </a:r>
            <a:endParaRPr>
              <a:solidFill>
                <a:srgbClr val="000000"/>
              </a:solidFill>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18"/>
          <p:cNvSpPr txBox="1"/>
          <p:nvPr/>
        </p:nvSpPr>
        <p:spPr>
          <a:xfrm>
            <a:off x="3261200" y="4389550"/>
            <a:ext cx="5958300" cy="5727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latin typeface="Proxima Nova"/>
                <a:ea typeface="Proxima Nova"/>
                <a:cs typeface="Proxima Nova"/>
                <a:sym typeface="Proxima Nova"/>
              </a:rPr>
              <a:t>An excerpt of an interaction from the ATIS flight planning system [Hemphill et al., 1990; Dahl et al., 1994 ]</a:t>
            </a:r>
            <a:endParaRPr>
              <a:latin typeface="Proxima Nova"/>
              <a:ea typeface="Proxima Nova"/>
              <a:cs typeface="Proxima Nova"/>
              <a:sym typeface="Proxima Nova"/>
            </a:endParaRPr>
          </a:p>
        </p:txBody>
      </p:sp>
      <p:pic>
        <p:nvPicPr>
          <p:cNvPr id="104" name="Google Shape;104;p18"/>
          <p:cNvPicPr preferRelativeResize="0"/>
          <p:nvPr/>
        </p:nvPicPr>
        <p:blipFill>
          <a:blip r:embed="rId3">
            <a:alphaModFix/>
          </a:blip>
          <a:stretch>
            <a:fillRect/>
          </a:stretch>
        </p:blipFill>
        <p:spPr>
          <a:xfrm>
            <a:off x="3033300" y="1170125"/>
            <a:ext cx="5958300" cy="316438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2" name="Shape 632"/>
        <p:cNvGrpSpPr/>
        <p:nvPr/>
      </p:nvGrpSpPr>
      <p:grpSpPr>
        <a:xfrm>
          <a:off x="0" y="0"/>
          <a:ext cx="0" cy="0"/>
          <a:chOff x="0" y="0"/>
          <a:chExt cx="0" cy="0"/>
        </a:xfrm>
      </p:grpSpPr>
      <p:pic>
        <p:nvPicPr>
          <p:cNvPr id="633" name="Google Shape;633;p72"/>
          <p:cNvPicPr preferRelativeResize="0"/>
          <p:nvPr/>
        </p:nvPicPr>
        <p:blipFill>
          <a:blip r:embed="rId3">
            <a:alphaModFix/>
          </a:blip>
          <a:stretch>
            <a:fillRect/>
          </a:stretch>
        </p:blipFill>
        <p:spPr>
          <a:xfrm>
            <a:off x="1066750" y="1523750"/>
            <a:ext cx="7010497" cy="3285924"/>
          </a:xfrm>
          <a:prstGeom prst="rect">
            <a:avLst/>
          </a:prstGeom>
          <a:noFill/>
          <a:ln>
            <a:noFill/>
          </a:ln>
        </p:spPr>
      </p:pic>
      <p:sp>
        <p:nvSpPr>
          <p:cNvPr id="634" name="Google Shape;634;p72"/>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b="1" lang="en" sz="2000">
                <a:solidFill>
                  <a:srgbClr val="1A1A1A"/>
                </a:solidFill>
              </a:rPr>
              <a:t>Belief Spans for Belief Tracking</a:t>
            </a:r>
            <a:endParaRPr sz="1800">
              <a:solidFill>
                <a:srgbClr val="1A1A1A"/>
              </a:solidFill>
            </a:endParaRPr>
          </a:p>
        </p:txBody>
      </p:sp>
      <p:sp>
        <p:nvSpPr>
          <p:cNvPr id="635" name="Google Shape;635;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Method</a:t>
            </a:r>
            <a:endParaRPr/>
          </a:p>
        </p:txBody>
      </p:sp>
      <p:sp>
        <p:nvSpPr>
          <p:cNvPr id="636" name="Google Shape;636;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7" name="Google Shape;637;p72"/>
          <p:cNvSpPr txBox="1"/>
          <p:nvPr/>
        </p:nvSpPr>
        <p:spPr>
          <a:xfrm>
            <a:off x="581125" y="4716700"/>
            <a:ext cx="8073900" cy="39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1A1A1A"/>
                </a:solidFill>
                <a:latin typeface="Proxima Nova"/>
                <a:ea typeface="Proxima Nova"/>
                <a:cs typeface="Proxima Nova"/>
                <a:sym typeface="Proxima Nova"/>
              </a:rPr>
              <a:t>Figure 1: Sequicity overview.</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1" name="Shape 641"/>
        <p:cNvGrpSpPr/>
        <p:nvPr/>
      </p:nvGrpSpPr>
      <p:grpSpPr>
        <a:xfrm>
          <a:off x="0" y="0"/>
          <a:ext cx="0" cy="0"/>
          <a:chOff x="0" y="0"/>
          <a:chExt cx="0" cy="0"/>
        </a:xfrm>
      </p:grpSpPr>
      <p:sp>
        <p:nvSpPr>
          <p:cNvPr id="642" name="Google Shape;642;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Method</a:t>
            </a:r>
            <a:endParaRPr/>
          </a:p>
        </p:txBody>
      </p:sp>
      <p:sp>
        <p:nvSpPr>
          <p:cNvPr id="643" name="Google Shape;643;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b="1" lang="en" sz="2000">
                <a:solidFill>
                  <a:srgbClr val="1A1A1A"/>
                </a:solidFill>
              </a:rPr>
              <a:t>The Sequicity Framework					</a:t>
            </a:r>
            <a:endParaRPr b="1" sz="2000">
              <a:solidFill>
                <a:srgbClr val="1A1A1A"/>
              </a:solidFill>
            </a:endParaRPr>
          </a:p>
          <a:p>
            <a:pPr indent="-355600" lvl="1" marL="914400" rtl="0" algn="l">
              <a:spcBef>
                <a:spcPts val="0"/>
              </a:spcBef>
              <a:spcAft>
                <a:spcPts val="0"/>
              </a:spcAft>
              <a:buClr>
                <a:srgbClr val="1A1A1A"/>
              </a:buClr>
              <a:buSzPts val="2000"/>
              <a:buChar char="○"/>
            </a:pPr>
            <a:r>
              <a:rPr lang="en" sz="1800">
                <a:solidFill>
                  <a:srgbClr val="1A1A1A"/>
                </a:solidFill>
              </a:rPr>
              <a:t>At turn t, a system needs to refer to B</a:t>
            </a:r>
            <a:r>
              <a:rPr lang="en">
                <a:solidFill>
                  <a:srgbClr val="1A1A1A"/>
                </a:solidFill>
              </a:rPr>
              <a:t>t−1</a:t>
            </a:r>
            <a:r>
              <a:rPr lang="en" sz="1800">
                <a:solidFill>
                  <a:srgbClr val="1A1A1A"/>
                </a:solidFill>
              </a:rPr>
              <a:t>, R</a:t>
            </a:r>
            <a:r>
              <a:rPr lang="en">
                <a:solidFill>
                  <a:srgbClr val="1A1A1A"/>
                </a:solidFill>
              </a:rPr>
              <a:t>t−1</a:t>
            </a:r>
            <a:r>
              <a:rPr lang="en" sz="1800">
                <a:solidFill>
                  <a:srgbClr val="1A1A1A"/>
                </a:solidFill>
              </a:rPr>
              <a:t> and U</a:t>
            </a:r>
            <a:r>
              <a:rPr lang="en">
                <a:solidFill>
                  <a:srgbClr val="1A1A1A"/>
                </a:solidFill>
              </a:rPr>
              <a:t>t</a:t>
            </a:r>
            <a:r>
              <a:rPr lang="en" sz="1800">
                <a:solidFill>
                  <a:srgbClr val="1A1A1A"/>
                </a:solidFill>
              </a:rPr>
              <a:t> to generate a new belief span B</a:t>
            </a:r>
            <a:r>
              <a:rPr lang="en">
                <a:solidFill>
                  <a:srgbClr val="1A1A1A"/>
                </a:solidFill>
              </a:rPr>
              <a:t>t</a:t>
            </a:r>
            <a:r>
              <a:rPr lang="en" sz="1800">
                <a:solidFill>
                  <a:srgbClr val="1A1A1A"/>
                </a:solidFill>
              </a:rPr>
              <a:t> and machine response R</a:t>
            </a:r>
            <a:r>
              <a:rPr lang="en">
                <a:solidFill>
                  <a:srgbClr val="1A1A1A"/>
                </a:solidFill>
              </a:rPr>
              <a:t>t</a:t>
            </a:r>
            <a:r>
              <a:rPr lang="en" sz="1800">
                <a:solidFill>
                  <a:srgbClr val="1A1A1A"/>
                </a:solidFill>
              </a:rPr>
              <a:t>, without appealing to knowing all past utterances. </a:t>
            </a:r>
            <a:endParaRPr sz="1800">
              <a:solidFill>
                <a:srgbClr val="1A1A1A"/>
              </a:solidFill>
            </a:endParaRPr>
          </a:p>
          <a:p>
            <a:pPr indent="-355600" lvl="1" marL="914400" rtl="0" algn="l">
              <a:spcBef>
                <a:spcPts val="0"/>
              </a:spcBef>
              <a:spcAft>
                <a:spcPts val="0"/>
              </a:spcAft>
              <a:buClr>
                <a:srgbClr val="1A1A1A"/>
              </a:buClr>
              <a:buSzPts val="2000"/>
              <a:buChar char="○"/>
            </a:pPr>
            <a:r>
              <a:rPr lang="en" sz="1800">
                <a:solidFill>
                  <a:srgbClr val="1A1A1A"/>
                </a:solidFill>
              </a:rPr>
              <a:t>Such Markov assumption allows Sequicity to concatenate B</a:t>
            </a:r>
            <a:r>
              <a:rPr lang="en">
                <a:solidFill>
                  <a:srgbClr val="1A1A1A"/>
                </a:solidFill>
              </a:rPr>
              <a:t>t−1</a:t>
            </a:r>
            <a:r>
              <a:rPr lang="en" sz="1800">
                <a:solidFill>
                  <a:srgbClr val="1A1A1A"/>
                </a:solidFill>
              </a:rPr>
              <a:t>, R</a:t>
            </a:r>
            <a:r>
              <a:rPr lang="en">
                <a:solidFill>
                  <a:srgbClr val="1A1A1A"/>
                </a:solidFill>
              </a:rPr>
              <a:t>t−1</a:t>
            </a:r>
            <a:r>
              <a:rPr lang="en" sz="1800">
                <a:solidFill>
                  <a:srgbClr val="1A1A1A"/>
                </a:solidFill>
              </a:rPr>
              <a:t> and U</a:t>
            </a:r>
            <a:r>
              <a:rPr lang="en">
                <a:solidFill>
                  <a:srgbClr val="1A1A1A"/>
                </a:solidFill>
              </a:rPr>
              <a:t>t</a:t>
            </a:r>
            <a:r>
              <a:rPr lang="en" sz="1800">
                <a:solidFill>
                  <a:srgbClr val="1A1A1A"/>
                </a:solidFill>
              </a:rPr>
              <a:t> (denoted as B</a:t>
            </a:r>
            <a:r>
              <a:rPr lang="en">
                <a:solidFill>
                  <a:srgbClr val="1A1A1A"/>
                </a:solidFill>
              </a:rPr>
              <a:t>t−1</a:t>
            </a:r>
            <a:r>
              <a:rPr lang="en" sz="1800">
                <a:solidFill>
                  <a:srgbClr val="1A1A1A"/>
                </a:solidFill>
              </a:rPr>
              <a:t> R</a:t>
            </a:r>
            <a:r>
              <a:rPr lang="en">
                <a:solidFill>
                  <a:srgbClr val="1A1A1A"/>
                </a:solidFill>
              </a:rPr>
              <a:t>t−1</a:t>
            </a:r>
            <a:r>
              <a:rPr lang="en" sz="1800">
                <a:solidFill>
                  <a:srgbClr val="1A1A1A"/>
                </a:solidFill>
              </a:rPr>
              <a:t> U</a:t>
            </a:r>
            <a:r>
              <a:rPr lang="en">
                <a:solidFill>
                  <a:srgbClr val="1A1A1A"/>
                </a:solidFill>
              </a:rPr>
              <a:t>t</a:t>
            </a:r>
            <a:r>
              <a:rPr lang="en" sz="1800">
                <a:solidFill>
                  <a:srgbClr val="1A1A1A"/>
                </a:solidFill>
              </a:rPr>
              <a:t> ) as a source sequence for seq2seq modeling, to generate Bt and Rt as target output sequences at each turn.</a:t>
            </a:r>
            <a:endParaRPr sz="1800">
              <a:solidFill>
                <a:srgbClr val="1A1A1A"/>
              </a:solidFill>
            </a:endParaRPr>
          </a:p>
        </p:txBody>
      </p:sp>
      <p:sp>
        <p:nvSpPr>
          <p:cNvPr id="644" name="Google Shape;644;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5" name="Google Shape;645;p73"/>
          <p:cNvPicPr preferRelativeResize="0"/>
          <p:nvPr/>
        </p:nvPicPr>
        <p:blipFill>
          <a:blip r:embed="rId3">
            <a:alphaModFix/>
          </a:blip>
          <a:stretch>
            <a:fillRect/>
          </a:stretch>
        </p:blipFill>
        <p:spPr>
          <a:xfrm>
            <a:off x="2085975" y="3627025"/>
            <a:ext cx="4972050" cy="609600"/>
          </a:xfrm>
          <a:prstGeom prst="rect">
            <a:avLst/>
          </a:prstGeom>
          <a:noFill/>
          <a:ln>
            <a:noFill/>
          </a:ln>
        </p:spPr>
      </p:pic>
      <p:pic>
        <p:nvPicPr>
          <p:cNvPr id="646" name="Google Shape;646;p73"/>
          <p:cNvPicPr preferRelativeResize="0"/>
          <p:nvPr/>
        </p:nvPicPr>
        <p:blipFill>
          <a:blip r:embed="rId4">
            <a:alphaModFix/>
          </a:blip>
          <a:stretch>
            <a:fillRect/>
          </a:stretch>
        </p:blipFill>
        <p:spPr>
          <a:xfrm>
            <a:off x="2181225" y="4236625"/>
            <a:ext cx="4933950" cy="609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50" name="Shape 650"/>
        <p:cNvGrpSpPr/>
        <p:nvPr/>
      </p:nvGrpSpPr>
      <p:grpSpPr>
        <a:xfrm>
          <a:off x="0" y="0"/>
          <a:ext cx="0" cy="0"/>
          <a:chOff x="0" y="0"/>
          <a:chExt cx="0" cy="0"/>
        </a:xfrm>
      </p:grpSpPr>
      <p:sp>
        <p:nvSpPr>
          <p:cNvPr id="651" name="Google Shape;65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Method</a:t>
            </a:r>
            <a:endParaRPr/>
          </a:p>
        </p:txBody>
      </p:sp>
      <p:sp>
        <p:nvSpPr>
          <p:cNvPr id="652" name="Google Shape;652;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b="1" lang="en" sz="2000">
                <a:solidFill>
                  <a:srgbClr val="1A1A1A"/>
                </a:solidFill>
              </a:rPr>
              <a:t>Sequicity Instantiation: A Two Stage CopyNet					</a:t>
            </a:r>
            <a:endParaRPr b="1" sz="2000">
              <a:solidFill>
                <a:srgbClr val="1A1A1A"/>
              </a:solidFill>
            </a:endParaRPr>
          </a:p>
          <a:p>
            <a:pPr indent="-355600" lvl="1" marL="914400" rtl="0" algn="l">
              <a:spcBef>
                <a:spcPts val="0"/>
              </a:spcBef>
              <a:spcAft>
                <a:spcPts val="0"/>
              </a:spcAft>
              <a:buClr>
                <a:srgbClr val="1A1A1A"/>
              </a:buClr>
              <a:buSzPts val="2000"/>
              <a:buChar char="○"/>
            </a:pPr>
            <a:r>
              <a:rPr lang="en" sz="1800">
                <a:solidFill>
                  <a:srgbClr val="1A1A1A"/>
                </a:solidFill>
              </a:rPr>
              <a:t>Denote the first m</a:t>
            </a:r>
            <a:r>
              <a:rPr lang="en" sz="1200">
                <a:solidFill>
                  <a:srgbClr val="1A1A1A"/>
                </a:solidFill>
              </a:rPr>
              <a:t>0</a:t>
            </a:r>
            <a:r>
              <a:rPr lang="en" sz="1800">
                <a:solidFill>
                  <a:srgbClr val="1A1A1A"/>
                </a:solidFill>
              </a:rPr>
              <a:t> tokens of target sequence Y are Bt and the rests are Rt, i.e. Bt = y1...ym</a:t>
            </a:r>
            <a:r>
              <a:rPr lang="en" sz="1200">
                <a:solidFill>
                  <a:srgbClr val="1A1A1A"/>
                </a:solidFill>
              </a:rPr>
              <a:t>0</a:t>
            </a:r>
            <a:r>
              <a:rPr lang="en" sz="1800">
                <a:solidFill>
                  <a:srgbClr val="1A1A1A"/>
                </a:solidFill>
              </a:rPr>
              <a:t> and Rt = ym</a:t>
            </a:r>
            <a:r>
              <a:rPr lang="en" sz="1200">
                <a:solidFill>
                  <a:srgbClr val="1A1A1A"/>
                </a:solidFill>
              </a:rPr>
              <a:t>0</a:t>
            </a:r>
            <a:r>
              <a:rPr lang="en" sz="1800">
                <a:solidFill>
                  <a:srgbClr val="1A1A1A"/>
                </a:solidFill>
              </a:rPr>
              <a:t>+1...ym</a:t>
            </a:r>
            <a:endParaRPr sz="1800">
              <a:solidFill>
                <a:srgbClr val="1A1A1A"/>
              </a:solidFill>
            </a:endParaRPr>
          </a:p>
          <a:p>
            <a:pPr indent="0" lvl="0" marL="914400" rtl="0" algn="l">
              <a:spcBef>
                <a:spcPts val="0"/>
              </a:spcBef>
              <a:spcAft>
                <a:spcPts val="0"/>
              </a:spcAft>
              <a:buNone/>
            </a:pPr>
            <a:r>
              <a:t/>
            </a:r>
            <a:endParaRPr sz="1800">
              <a:solidFill>
                <a:srgbClr val="1A1A1A"/>
              </a:solidFill>
            </a:endParaRPr>
          </a:p>
          <a:p>
            <a:pPr indent="-342900" lvl="1" marL="914400" rtl="0" algn="l">
              <a:spcBef>
                <a:spcPts val="0"/>
              </a:spcBef>
              <a:spcAft>
                <a:spcPts val="0"/>
              </a:spcAft>
              <a:buClr>
                <a:srgbClr val="1A1A1A"/>
              </a:buClr>
              <a:buSzPts val="1800"/>
              <a:buChar char="○"/>
            </a:pPr>
            <a:r>
              <a:rPr lang="en" sz="1800">
                <a:solidFill>
                  <a:srgbClr val="1A1A1A"/>
                </a:solidFill>
              </a:rPr>
              <a:t>Improve upon CopyNet (Gu et al., 2016) as seq2seq model</a:t>
            </a:r>
            <a:endParaRPr sz="1800">
              <a:solidFill>
                <a:srgbClr val="1A1A1A"/>
              </a:solidFill>
            </a:endParaRPr>
          </a:p>
          <a:p>
            <a:pPr indent="0" lvl="0" marL="914400" rtl="0" algn="l">
              <a:spcBef>
                <a:spcPts val="0"/>
              </a:spcBef>
              <a:spcAft>
                <a:spcPts val="0"/>
              </a:spcAft>
              <a:buNone/>
            </a:pPr>
            <a:r>
              <a:t/>
            </a:r>
            <a:endParaRPr sz="1800">
              <a:solidFill>
                <a:srgbClr val="1A1A1A"/>
              </a:solidFill>
            </a:endParaRPr>
          </a:p>
          <a:p>
            <a:pPr indent="-342900" lvl="1" marL="914400" rtl="0" algn="l">
              <a:spcBef>
                <a:spcPts val="0"/>
              </a:spcBef>
              <a:spcAft>
                <a:spcPts val="0"/>
              </a:spcAft>
              <a:buClr>
                <a:srgbClr val="1A1A1A"/>
              </a:buClr>
              <a:buSzPts val="1800"/>
              <a:buChar char="○"/>
            </a:pPr>
            <a:r>
              <a:rPr lang="en" sz="1800">
                <a:solidFill>
                  <a:srgbClr val="1A1A1A"/>
                </a:solidFill>
              </a:rPr>
              <a:t>CopyNet (Gu et al., 2016) enlarges the decoding output space from V to V and X, where V is the output of traditional decoder</a:t>
            </a:r>
            <a:endParaRPr sz="1800">
              <a:solidFill>
                <a:srgbClr val="1A1A1A"/>
              </a:solidFill>
            </a:endParaRPr>
          </a:p>
        </p:txBody>
      </p:sp>
      <p:sp>
        <p:nvSpPr>
          <p:cNvPr id="653" name="Google Shape;653;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57" name="Shape 657"/>
        <p:cNvGrpSpPr/>
        <p:nvPr/>
      </p:nvGrpSpPr>
      <p:grpSpPr>
        <a:xfrm>
          <a:off x="0" y="0"/>
          <a:ext cx="0" cy="0"/>
          <a:chOff x="0" y="0"/>
          <a:chExt cx="0" cy="0"/>
        </a:xfrm>
      </p:grpSpPr>
      <p:sp>
        <p:nvSpPr>
          <p:cNvPr id="658" name="Google Shape;65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Method</a:t>
            </a:r>
            <a:endParaRPr/>
          </a:p>
        </p:txBody>
      </p:sp>
      <p:sp>
        <p:nvSpPr>
          <p:cNvPr id="659" name="Google Shape;659;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b="1" lang="en" sz="2000">
                <a:solidFill>
                  <a:srgbClr val="1A1A1A"/>
                </a:solidFill>
              </a:rPr>
              <a:t>Sequicity Instantiation: A Two Stage CopyNet					</a:t>
            </a:r>
            <a:endParaRPr b="1" sz="2000">
              <a:solidFill>
                <a:srgbClr val="1A1A1A"/>
              </a:solidFill>
            </a:endParaRPr>
          </a:p>
          <a:p>
            <a:pPr indent="-355600" lvl="1" marL="914400" rtl="0" algn="l">
              <a:spcBef>
                <a:spcPts val="0"/>
              </a:spcBef>
              <a:spcAft>
                <a:spcPts val="0"/>
              </a:spcAft>
              <a:buClr>
                <a:srgbClr val="1A1A1A"/>
              </a:buClr>
              <a:buSzPts val="2000"/>
              <a:buChar char="○"/>
            </a:pPr>
            <a:r>
              <a:rPr lang="en" sz="1800">
                <a:solidFill>
                  <a:srgbClr val="1A1A1A"/>
                </a:solidFill>
              </a:rPr>
              <a:t>Employ two separate RNN in decoder: one for B</a:t>
            </a:r>
            <a:r>
              <a:rPr lang="en">
                <a:solidFill>
                  <a:srgbClr val="1A1A1A"/>
                </a:solidFill>
              </a:rPr>
              <a:t>t</a:t>
            </a:r>
            <a:r>
              <a:rPr lang="en" sz="1800">
                <a:solidFill>
                  <a:srgbClr val="1A1A1A"/>
                </a:solidFill>
              </a:rPr>
              <a:t> and the other for R</a:t>
            </a:r>
            <a:r>
              <a:rPr lang="en">
                <a:solidFill>
                  <a:srgbClr val="1A1A1A"/>
                </a:solidFill>
              </a:rPr>
              <a:t>t</a:t>
            </a:r>
            <a:endParaRPr>
              <a:solidFill>
                <a:srgbClr val="1A1A1A"/>
              </a:solidFill>
            </a:endParaRPr>
          </a:p>
          <a:p>
            <a:pPr indent="0" lvl="0" marL="0" rtl="0" algn="l">
              <a:spcBef>
                <a:spcPts val="0"/>
              </a:spcBef>
              <a:spcAft>
                <a:spcPts val="0"/>
              </a:spcAft>
              <a:buNone/>
            </a:pPr>
            <a:r>
              <a:rPr lang="en" sz="1800">
                <a:solidFill>
                  <a:srgbClr val="1A1A1A"/>
                </a:solidFill>
              </a:rPr>
              <a:t> </a:t>
            </a:r>
            <a:endParaRPr sz="1800">
              <a:solidFill>
                <a:srgbClr val="1A1A1A"/>
              </a:solidFill>
            </a:endParaRPr>
          </a:p>
          <a:p>
            <a:pPr indent="-342900" lvl="1" marL="914400" rtl="0" algn="l">
              <a:spcBef>
                <a:spcPts val="0"/>
              </a:spcBef>
              <a:spcAft>
                <a:spcPts val="0"/>
              </a:spcAft>
              <a:buClr>
                <a:srgbClr val="1A1A1A"/>
              </a:buClr>
              <a:buSzPts val="1800"/>
              <a:buChar char="○"/>
            </a:pPr>
            <a:r>
              <a:rPr lang="en" sz="1800">
                <a:solidFill>
                  <a:srgbClr val="1A1A1A"/>
                </a:solidFill>
              </a:rPr>
              <a:t>First decoding stage, copy probability for each word v from X</a:t>
            </a:r>
            <a:endParaRPr sz="1800">
              <a:solidFill>
                <a:srgbClr val="1A1A1A"/>
              </a:solidFill>
            </a:endParaRPr>
          </a:p>
          <a:p>
            <a:pPr indent="0" lvl="0" marL="0" rtl="0" algn="l">
              <a:spcBef>
                <a:spcPts val="0"/>
              </a:spcBef>
              <a:spcAft>
                <a:spcPts val="0"/>
              </a:spcAft>
              <a:buNone/>
            </a:pPr>
            <a:r>
              <a:t/>
            </a:r>
            <a:endParaRPr>
              <a:solidFill>
                <a:srgbClr val="1A1A1A"/>
              </a:solidFill>
            </a:endParaRPr>
          </a:p>
          <a:p>
            <a:pPr indent="0" lvl="0" marL="0" rtl="0" algn="l">
              <a:spcBef>
                <a:spcPts val="0"/>
              </a:spcBef>
              <a:spcAft>
                <a:spcPts val="0"/>
              </a:spcAft>
              <a:buNone/>
            </a:pPr>
            <a:r>
              <a:t/>
            </a:r>
            <a:endParaRPr>
              <a:solidFill>
                <a:srgbClr val="1A1A1A"/>
              </a:solidFill>
            </a:endParaRPr>
          </a:p>
          <a:p>
            <a:pPr indent="0" lvl="0" marL="914400" rtl="0" algn="l">
              <a:spcBef>
                <a:spcPts val="0"/>
              </a:spcBef>
              <a:spcAft>
                <a:spcPts val="0"/>
              </a:spcAft>
              <a:buNone/>
            </a:pPr>
            <a:r>
              <a:t/>
            </a:r>
            <a:endParaRPr sz="1800">
              <a:solidFill>
                <a:srgbClr val="1A1A1A"/>
              </a:solidFill>
            </a:endParaRPr>
          </a:p>
          <a:p>
            <a:pPr indent="-342900" lvl="1" marL="914400" rtl="0" algn="l">
              <a:spcBef>
                <a:spcPts val="0"/>
              </a:spcBef>
              <a:spcAft>
                <a:spcPts val="0"/>
              </a:spcAft>
              <a:buClr>
                <a:srgbClr val="1A1A1A"/>
              </a:buClr>
              <a:buSzPts val="1800"/>
              <a:buChar char="○"/>
            </a:pPr>
            <a:r>
              <a:rPr lang="en" sz="1800">
                <a:solidFill>
                  <a:srgbClr val="1A1A1A"/>
                </a:solidFill>
              </a:rPr>
              <a:t>Second decoding stage (decoding Rt), apply copying mechanism on Bt instead of X</a:t>
            </a:r>
            <a:endParaRPr sz="1800">
              <a:solidFill>
                <a:srgbClr val="1A1A1A"/>
              </a:solidFill>
            </a:endParaRPr>
          </a:p>
        </p:txBody>
      </p:sp>
      <p:sp>
        <p:nvSpPr>
          <p:cNvPr id="660" name="Google Shape;660;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1" name="Google Shape;661;p75"/>
          <p:cNvPicPr preferRelativeResize="0"/>
          <p:nvPr/>
        </p:nvPicPr>
        <p:blipFill>
          <a:blip r:embed="rId3">
            <a:alphaModFix/>
          </a:blip>
          <a:stretch>
            <a:fillRect/>
          </a:stretch>
        </p:blipFill>
        <p:spPr>
          <a:xfrm>
            <a:off x="3218300" y="2571750"/>
            <a:ext cx="2707400" cy="7651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5" name="Shape 665"/>
        <p:cNvGrpSpPr/>
        <p:nvPr/>
      </p:nvGrpSpPr>
      <p:grpSpPr>
        <a:xfrm>
          <a:off x="0" y="0"/>
          <a:ext cx="0" cy="0"/>
          <a:chOff x="0" y="0"/>
          <a:chExt cx="0" cy="0"/>
        </a:xfrm>
      </p:grpSpPr>
      <p:sp>
        <p:nvSpPr>
          <p:cNvPr id="666" name="Google Shape;666;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Experiment</a:t>
            </a:r>
            <a:r>
              <a:rPr b="1" lang="en"/>
              <a:t>al Results</a:t>
            </a:r>
            <a:endParaRPr/>
          </a:p>
        </p:txBody>
      </p:sp>
      <p:sp>
        <p:nvSpPr>
          <p:cNvPr id="667" name="Google Shape;667;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8" name="Google Shape;668;p76"/>
          <p:cNvPicPr preferRelativeResize="0"/>
          <p:nvPr/>
        </p:nvPicPr>
        <p:blipFill>
          <a:blip r:embed="rId3">
            <a:alphaModFix/>
          </a:blip>
          <a:stretch>
            <a:fillRect/>
          </a:stretch>
        </p:blipFill>
        <p:spPr>
          <a:xfrm>
            <a:off x="1980248" y="1605849"/>
            <a:ext cx="5183497" cy="3316550"/>
          </a:xfrm>
          <a:prstGeom prst="rect">
            <a:avLst/>
          </a:prstGeom>
          <a:noFill/>
          <a:ln>
            <a:noFill/>
          </a:ln>
        </p:spPr>
      </p:pic>
      <p:sp>
        <p:nvSpPr>
          <p:cNvPr id="669" name="Google Shape;669;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Char char="●"/>
            </a:pPr>
            <a:r>
              <a:rPr lang="en" sz="2000">
                <a:solidFill>
                  <a:srgbClr val="1A1A1A"/>
                </a:solidFill>
              </a:rPr>
              <a:t>On KVRET dataset</a:t>
            </a:r>
            <a:endParaRPr sz="1800">
              <a:solidFill>
                <a:srgbClr val="1A1A1A"/>
              </a:solidFill>
            </a:endParaRPr>
          </a:p>
        </p:txBody>
      </p:sp>
      <p:sp>
        <p:nvSpPr>
          <p:cNvPr id="670" name="Google Shape;670;p76"/>
          <p:cNvSpPr txBox="1"/>
          <p:nvPr/>
        </p:nvSpPr>
        <p:spPr>
          <a:xfrm>
            <a:off x="2148588" y="4693800"/>
            <a:ext cx="4846800" cy="39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1A1A1A"/>
                </a:solidFill>
                <a:latin typeface="Proxima Nova"/>
                <a:ea typeface="Proxima Nova"/>
                <a:cs typeface="Proxima Nova"/>
                <a:sym typeface="Proxima Nova"/>
              </a:rPr>
              <a:t>Model size sensitivity with respect to KVRET.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4" name="Shape 674"/>
        <p:cNvGrpSpPr/>
        <p:nvPr/>
      </p:nvGrpSpPr>
      <p:grpSpPr>
        <a:xfrm>
          <a:off x="0" y="0"/>
          <a:ext cx="0" cy="0"/>
          <a:chOff x="0" y="0"/>
          <a:chExt cx="0" cy="0"/>
        </a:xfrm>
      </p:grpSpPr>
      <p:sp>
        <p:nvSpPr>
          <p:cNvPr id="675" name="Google Shape;675;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Paper 4: </a:t>
            </a:r>
            <a:r>
              <a:rPr b="1" lang="en" sz="2000">
                <a:solidFill>
                  <a:srgbClr val="1A1A1A"/>
                </a:solidFill>
              </a:rPr>
              <a:t>End-to-End Learning of Task-Oriented Dialogs</a:t>
            </a:r>
            <a:endParaRPr b="1" sz="2200"/>
          </a:p>
        </p:txBody>
      </p:sp>
      <p:sp>
        <p:nvSpPr>
          <p:cNvPr id="676" name="Google Shape;676;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7" name="Google Shape;677;p77"/>
          <p:cNvSpPr txBox="1"/>
          <p:nvPr/>
        </p:nvSpPr>
        <p:spPr>
          <a:xfrm>
            <a:off x="311700" y="1140650"/>
            <a:ext cx="5389200" cy="346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1C4587"/>
                </a:solidFill>
                <a:highlight>
                  <a:srgbClr val="FFFFFF"/>
                </a:highlight>
                <a:latin typeface="Proxima Nova"/>
                <a:ea typeface="Proxima Nova"/>
                <a:cs typeface="Proxima Nova"/>
                <a:sym typeface="Proxima Nova"/>
                <a:hlinkClick r:id="rId3"/>
              </a:rPr>
              <a:t>End-to-End Learning of Task-Oriented Dialogs</a:t>
            </a:r>
            <a:endParaRPr b="1" sz="1800" u="sng">
              <a:solidFill>
                <a:srgbClr val="1C4587"/>
              </a:solidFill>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solidFill>
                  <a:srgbClr val="595959"/>
                </a:solidFill>
                <a:latin typeface="Proxima Nova"/>
                <a:ea typeface="Proxima Nova"/>
                <a:cs typeface="Proxima Nova"/>
                <a:sym typeface="Proxima Nova"/>
              </a:rPr>
              <a:t>Bing Liu, Ian Lane (NAACL 2018)</a:t>
            </a:r>
            <a:endParaRPr sz="1600">
              <a:solidFill>
                <a:srgbClr val="595959"/>
              </a:solidFill>
              <a:latin typeface="Proxima Nova"/>
              <a:ea typeface="Proxima Nova"/>
              <a:cs typeface="Proxima Nova"/>
              <a:sym typeface="Proxima Nova"/>
            </a:endParaRPr>
          </a:p>
          <a:p>
            <a:pPr indent="0" lvl="0" marL="0" marR="0" rtl="0" algn="just">
              <a:lnSpc>
                <a:spcPct val="100000"/>
              </a:lnSpc>
              <a:spcBef>
                <a:spcPts val="0"/>
              </a:spcBef>
              <a:spcAft>
                <a:spcPts val="0"/>
              </a:spcAft>
              <a:buNone/>
            </a:pPr>
            <a:r>
              <a:rPr lang="en" sz="1200">
                <a:solidFill>
                  <a:srgbClr val="595959"/>
                </a:solidFill>
                <a:latin typeface="Proxima Nova"/>
                <a:ea typeface="Proxima Nova"/>
                <a:cs typeface="Proxima Nova"/>
                <a:sym typeface="Proxima Nova"/>
              </a:rPr>
              <a:t>"In this thesis proposal, we address the limitations of conventional pipeline design of task oriented dialog systems and propose end-to-end learning solutions. We design neural network based dialog system that is able to robustly track dialog state, interface with knowledge bases, and incorporate structured query results into system responses to successfully complete task-oriented dialog. In learning such neural network based dialog systems, we propose hybrid offline training and online interactive learning methods. We introduce a multi-task learning method in pre-training the dialog agent in a supervised manner using task-oriented dialog corpora. The supervised training agent can further be improved via interacting with users and learning online from user demonstration and feedback with imitation and reinforcement learning. In addressing the sample efficiency issue with online policy learning, we further propose a method by combining the learning-from-user and learning from-simulation approaches to improve the online interactive learning efficiency."</a:t>
            </a:r>
            <a:endParaRPr sz="1200">
              <a:solidFill>
                <a:srgbClr val="595959"/>
              </a:solidFill>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sz="1200">
              <a:solidFill>
                <a:srgbClr val="595959"/>
              </a:solidFill>
              <a:latin typeface="Proxima Nova"/>
              <a:ea typeface="Proxima Nova"/>
              <a:cs typeface="Proxima Nova"/>
              <a:sym typeface="Proxima Nova"/>
            </a:endParaRPr>
          </a:p>
        </p:txBody>
      </p:sp>
      <p:pic>
        <p:nvPicPr>
          <p:cNvPr id="678" name="Google Shape;678;p77"/>
          <p:cNvPicPr preferRelativeResize="0"/>
          <p:nvPr/>
        </p:nvPicPr>
        <p:blipFill>
          <a:blip r:embed="rId4">
            <a:alphaModFix/>
          </a:blip>
          <a:stretch>
            <a:fillRect/>
          </a:stretch>
        </p:blipFill>
        <p:spPr>
          <a:xfrm>
            <a:off x="5886575" y="853538"/>
            <a:ext cx="2861200" cy="40362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82" name="Shape 682"/>
        <p:cNvGrpSpPr/>
        <p:nvPr/>
      </p:nvGrpSpPr>
      <p:grpSpPr>
        <a:xfrm>
          <a:off x="0" y="0"/>
          <a:ext cx="0" cy="0"/>
          <a:chOff x="0" y="0"/>
          <a:chExt cx="0" cy="0"/>
        </a:xfrm>
      </p:grpSpPr>
      <p:sp>
        <p:nvSpPr>
          <p:cNvPr id="683" name="Google Shape;683;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Motivation</a:t>
            </a:r>
            <a:endParaRPr b="1"/>
          </a:p>
          <a:p>
            <a:pPr indent="0" lvl="0" marL="0" rtl="0" algn="l">
              <a:spcBef>
                <a:spcPts val="0"/>
              </a:spcBef>
              <a:spcAft>
                <a:spcPts val="0"/>
              </a:spcAft>
              <a:buNone/>
            </a:pPr>
            <a:r>
              <a:t/>
            </a:r>
            <a:endParaRPr/>
          </a:p>
        </p:txBody>
      </p:sp>
      <p:sp>
        <p:nvSpPr>
          <p:cNvPr id="684" name="Google Shape;684;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A1A1A"/>
                </a:solidFill>
              </a:rPr>
              <a:t>Background:</a:t>
            </a:r>
            <a:r>
              <a:rPr lang="en" sz="2000">
                <a:solidFill>
                  <a:srgbClr val="1A1A1A"/>
                </a:solidFill>
              </a:rPr>
              <a:t> </a:t>
            </a:r>
            <a:endParaRPr sz="2000">
              <a:solidFill>
                <a:srgbClr val="1A1A1A"/>
              </a:solidFill>
            </a:endParaRPr>
          </a:p>
          <a:p>
            <a:pPr indent="0" lvl="0" marL="0" rtl="0" algn="l">
              <a:spcBef>
                <a:spcPts val="1600"/>
              </a:spcBef>
              <a:spcAft>
                <a:spcPts val="0"/>
              </a:spcAft>
              <a:buNone/>
            </a:pPr>
            <a:r>
              <a:rPr lang="en">
                <a:solidFill>
                  <a:srgbClr val="1A1A1A"/>
                </a:solidFill>
              </a:rPr>
              <a:t>Pipeline task-oriented dialogue system design has a number of limitations. </a:t>
            </a:r>
            <a:endParaRPr>
              <a:solidFill>
                <a:srgbClr val="1A1A1A"/>
              </a:solidFill>
            </a:endParaRPr>
          </a:p>
          <a:p>
            <a:pPr indent="-342900" lvl="0" marL="457200" rtl="0" algn="l">
              <a:spcBef>
                <a:spcPts val="1600"/>
              </a:spcBef>
              <a:spcAft>
                <a:spcPts val="0"/>
              </a:spcAft>
              <a:buClr>
                <a:srgbClr val="1A1A1A"/>
              </a:buClr>
              <a:buSzPts val="1800"/>
              <a:buChar char="●"/>
            </a:pPr>
            <a:r>
              <a:rPr lang="en">
                <a:solidFill>
                  <a:srgbClr val="1A1A1A"/>
                </a:solidFill>
              </a:rPr>
              <a:t>Credit assignment can be challenging, as errors made in upper stream modules may propagate and be amplified in downstream components. </a:t>
            </a:r>
            <a:endParaRPr>
              <a:solidFill>
                <a:srgbClr val="1A1A1A"/>
              </a:solidFill>
            </a:endParaRPr>
          </a:p>
          <a:p>
            <a:pPr indent="-342900" lvl="0" marL="457200" rtl="0" algn="l">
              <a:spcBef>
                <a:spcPts val="0"/>
              </a:spcBef>
              <a:spcAft>
                <a:spcPts val="0"/>
              </a:spcAft>
              <a:buClr>
                <a:srgbClr val="1A1A1A"/>
              </a:buClr>
              <a:buSzPts val="1800"/>
              <a:buChar char="●"/>
            </a:pPr>
            <a:r>
              <a:rPr lang="en">
                <a:solidFill>
                  <a:srgbClr val="1A1A1A"/>
                </a:solidFill>
              </a:rPr>
              <a:t>Each component in the pipeline is ideally re-trained as preceding components are updated, so that we have inputs similar to the training examples at run-time.</a:t>
            </a:r>
            <a:endParaRPr sz="1100">
              <a:solidFill>
                <a:srgbClr val="595959"/>
              </a:solidFill>
            </a:endParaRPr>
          </a:p>
          <a:p>
            <a:pPr indent="38100" lvl="0" marL="0" rtl="0" algn="l">
              <a:spcBef>
                <a:spcPts val="1600"/>
              </a:spcBef>
              <a:spcAft>
                <a:spcPts val="0"/>
              </a:spcAft>
              <a:buNone/>
            </a:pPr>
            <a:r>
              <a:rPr lang="en" sz="1200">
                <a:solidFill>
                  <a:srgbClr val="595959"/>
                </a:solidFill>
              </a:rPr>
              <a:t>				</a:t>
            </a:r>
            <a:endParaRPr sz="1200">
              <a:solidFill>
                <a:srgbClr val="595959"/>
              </a:solidFill>
            </a:endParaRPr>
          </a:p>
          <a:p>
            <a:pPr indent="38100" lvl="0" marL="0" rtl="0" algn="l">
              <a:spcBef>
                <a:spcPts val="0"/>
              </a:spcBef>
              <a:spcAft>
                <a:spcPts val="0"/>
              </a:spcAft>
              <a:buNone/>
            </a:pPr>
            <a:r>
              <a:rPr lang="en" sz="1200">
                <a:solidFill>
                  <a:srgbClr val="595959"/>
                </a:solidFill>
              </a:rPr>
              <a:t>			</a:t>
            </a:r>
            <a:endParaRPr sz="1200">
              <a:solidFill>
                <a:srgbClr val="595959"/>
              </a:solidFill>
            </a:endParaRPr>
          </a:p>
          <a:p>
            <a:pPr indent="38100" lvl="0" marL="0" rtl="0" algn="l">
              <a:spcBef>
                <a:spcPts val="0"/>
              </a:spcBef>
              <a:spcAft>
                <a:spcPts val="0"/>
              </a:spcAft>
              <a:buNone/>
            </a:pPr>
            <a:r>
              <a:rPr lang="en" sz="1200">
                <a:solidFill>
                  <a:srgbClr val="595959"/>
                </a:solidFill>
              </a:rPr>
              <a:t>		</a:t>
            </a:r>
            <a:endParaRPr sz="1200">
              <a:solidFill>
                <a:srgbClr val="595959"/>
              </a:solidFill>
            </a:endParaRPr>
          </a:p>
          <a:p>
            <a:pPr indent="0" lvl="0" marL="0" rtl="0" algn="l">
              <a:spcBef>
                <a:spcPts val="0"/>
              </a:spcBef>
              <a:spcAft>
                <a:spcPts val="0"/>
              </a:spcAft>
              <a:buNone/>
            </a:pPr>
            <a:r>
              <a:t/>
            </a:r>
            <a:endParaRPr>
              <a:solidFill>
                <a:srgbClr val="1A1A1A"/>
              </a:solidFill>
            </a:endParaRPr>
          </a:p>
          <a:p>
            <a:pPr indent="0" lvl="0" marL="0" rtl="0" algn="l">
              <a:spcBef>
                <a:spcPts val="1600"/>
              </a:spcBef>
              <a:spcAft>
                <a:spcPts val="0"/>
              </a:spcAft>
              <a:buNone/>
            </a:pPr>
            <a:r>
              <a:t/>
            </a:r>
            <a:endParaRPr>
              <a:solidFill>
                <a:srgbClr val="1A1A1A"/>
              </a:solidFill>
            </a:endParaRPr>
          </a:p>
          <a:p>
            <a:pPr indent="0" lvl="0" marL="0" rtl="0" algn="l">
              <a:spcBef>
                <a:spcPts val="1600"/>
              </a:spcBef>
              <a:spcAft>
                <a:spcPts val="1600"/>
              </a:spcAft>
              <a:buNone/>
            </a:pPr>
            <a:r>
              <a:t/>
            </a:r>
            <a:endParaRPr>
              <a:solidFill>
                <a:srgbClr val="1A1A1A"/>
              </a:solidFill>
            </a:endParaRPr>
          </a:p>
        </p:txBody>
      </p:sp>
      <p:sp>
        <p:nvSpPr>
          <p:cNvPr id="685" name="Google Shape;685;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89" name="Shape 689"/>
        <p:cNvGrpSpPr/>
        <p:nvPr/>
      </p:nvGrpSpPr>
      <p:grpSpPr>
        <a:xfrm>
          <a:off x="0" y="0"/>
          <a:ext cx="0" cy="0"/>
          <a:chOff x="0" y="0"/>
          <a:chExt cx="0" cy="0"/>
        </a:xfrm>
      </p:grpSpPr>
      <p:sp>
        <p:nvSpPr>
          <p:cNvPr id="690" name="Google Shape;690;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Motivation</a:t>
            </a:r>
            <a:endParaRPr b="1"/>
          </a:p>
          <a:p>
            <a:pPr indent="0" lvl="0" marL="0" rtl="0" algn="l">
              <a:spcBef>
                <a:spcPts val="0"/>
              </a:spcBef>
              <a:spcAft>
                <a:spcPts val="0"/>
              </a:spcAft>
              <a:buNone/>
            </a:pPr>
            <a:r>
              <a:t/>
            </a:r>
            <a:endParaRPr/>
          </a:p>
        </p:txBody>
      </p:sp>
      <p:sp>
        <p:nvSpPr>
          <p:cNvPr id="691" name="Google Shape;691;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A1A1A"/>
                </a:solidFill>
              </a:rPr>
              <a:t>Proposal</a:t>
            </a:r>
            <a:r>
              <a:rPr lang="en" sz="2000">
                <a:solidFill>
                  <a:srgbClr val="1A1A1A"/>
                </a:solidFill>
              </a:rPr>
              <a:t> </a:t>
            </a:r>
            <a:endParaRPr sz="2000">
              <a:solidFill>
                <a:srgbClr val="1A1A1A"/>
              </a:solidFill>
            </a:endParaRPr>
          </a:p>
          <a:p>
            <a:pPr indent="-342900" lvl="0" marL="457200" marR="0" rtl="0" algn="l">
              <a:lnSpc>
                <a:spcPct val="115000"/>
              </a:lnSpc>
              <a:spcBef>
                <a:spcPts val="1600"/>
              </a:spcBef>
              <a:spcAft>
                <a:spcPts val="0"/>
              </a:spcAft>
              <a:buClr>
                <a:srgbClr val="1A1A1A"/>
              </a:buClr>
              <a:buSzPts val="1800"/>
              <a:buChar char="●"/>
            </a:pPr>
            <a:r>
              <a:rPr lang="en">
                <a:solidFill>
                  <a:srgbClr val="1A1A1A"/>
                </a:solidFill>
              </a:rPr>
              <a:t>Proposed </a:t>
            </a:r>
            <a:r>
              <a:rPr b="1" lang="en">
                <a:solidFill>
                  <a:srgbClr val="1A1A1A"/>
                </a:solidFill>
              </a:rPr>
              <a:t>end-to-end model</a:t>
            </a:r>
            <a:r>
              <a:rPr lang="en">
                <a:solidFill>
                  <a:srgbClr val="1A1A1A"/>
                </a:solidFill>
              </a:rPr>
              <a:t> to address the limitations of pipeline dialog systems and learning solutions.</a:t>
            </a:r>
            <a:endParaRPr>
              <a:solidFill>
                <a:srgbClr val="1A1A1A"/>
              </a:solidFill>
            </a:endParaRPr>
          </a:p>
          <a:p>
            <a:pPr indent="0" lvl="0" marL="457200" marR="0" rtl="0" algn="l">
              <a:lnSpc>
                <a:spcPct val="115000"/>
              </a:lnSpc>
              <a:spcBef>
                <a:spcPts val="1600"/>
              </a:spcBef>
              <a:spcAft>
                <a:spcPts val="0"/>
              </a:spcAft>
              <a:buNone/>
            </a:pPr>
            <a:r>
              <a:rPr lang="en">
                <a:solidFill>
                  <a:srgbClr val="1A1A1A"/>
                </a:solidFill>
              </a:rPr>
              <a:t> </a:t>
            </a:r>
            <a:endParaRPr>
              <a:solidFill>
                <a:srgbClr val="1A1A1A"/>
              </a:solidFill>
            </a:endParaRPr>
          </a:p>
          <a:p>
            <a:pPr indent="-342900" lvl="0" marL="457200" marR="0" rtl="0" algn="l">
              <a:lnSpc>
                <a:spcPct val="115000"/>
              </a:lnSpc>
              <a:spcBef>
                <a:spcPts val="1600"/>
              </a:spcBef>
              <a:spcAft>
                <a:spcPts val="0"/>
              </a:spcAft>
              <a:buClr>
                <a:srgbClr val="1A1A1A"/>
              </a:buClr>
              <a:buSzPts val="1800"/>
              <a:buChar char="●"/>
            </a:pPr>
            <a:r>
              <a:rPr lang="en">
                <a:solidFill>
                  <a:srgbClr val="1A1A1A"/>
                </a:solidFill>
              </a:rPr>
              <a:t>The proposed model is capable of robustly tracking dialog state, interfacing with knowledge bases, and incorporating structured query results into system responses to successfully complete task-oriented dialog. </a:t>
            </a:r>
            <a:endParaRPr>
              <a:solidFill>
                <a:srgbClr val="1A1A1A"/>
              </a:solidFill>
            </a:endParaRPr>
          </a:p>
        </p:txBody>
      </p:sp>
      <p:sp>
        <p:nvSpPr>
          <p:cNvPr id="692" name="Google Shape;692;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6" name="Shape 696"/>
        <p:cNvGrpSpPr/>
        <p:nvPr/>
      </p:nvGrpSpPr>
      <p:grpSpPr>
        <a:xfrm>
          <a:off x="0" y="0"/>
          <a:ext cx="0" cy="0"/>
          <a:chOff x="0" y="0"/>
          <a:chExt cx="0" cy="0"/>
        </a:xfrm>
      </p:grpSpPr>
      <p:sp>
        <p:nvSpPr>
          <p:cNvPr id="697" name="Google Shape;69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a:t>
            </a:r>
            <a:endParaRPr/>
          </a:p>
        </p:txBody>
      </p:sp>
      <p:sp>
        <p:nvSpPr>
          <p:cNvPr id="698" name="Google Shape;698;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9" name="Google Shape;699;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2000">
                <a:solidFill>
                  <a:schemeClr val="dk1"/>
                </a:solidFill>
              </a:rPr>
              <a:t>Related Fields and Previous Work:</a:t>
            </a:r>
            <a:r>
              <a:rPr lang="en" sz="2000">
                <a:solidFill>
                  <a:schemeClr val="dk1"/>
                </a:solidFill>
              </a:rPr>
              <a:t> </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Pipeline architecture for dialogue system</a:t>
            </a:r>
            <a:r>
              <a:rPr lang="en" sz="2000">
                <a:solidFill>
                  <a:schemeClr val="dk1"/>
                </a:solidFill>
              </a:rPr>
              <a:t>s</a:t>
            </a:r>
            <a:endParaRPr sz="2000">
              <a:solidFill>
                <a:schemeClr val="dk1"/>
              </a:solidFill>
            </a:endParaRPr>
          </a:p>
          <a:p>
            <a:pPr indent="0" lvl="0" marL="914400" rtl="0" algn="l">
              <a:spcBef>
                <a:spcPts val="0"/>
              </a:spcBef>
              <a:spcAft>
                <a:spcPts val="0"/>
              </a:spcAft>
              <a:buNone/>
            </a:pPr>
            <a:r>
              <a:t/>
            </a:r>
            <a:endParaRPr sz="2000">
              <a:solidFill>
                <a:schemeClr val="dk1"/>
              </a:solidFill>
            </a:endParaRPr>
          </a:p>
          <a:p>
            <a:pPr indent="0" lvl="0" marL="914400" rtl="0" algn="l">
              <a:spcBef>
                <a:spcPts val="0"/>
              </a:spcBef>
              <a:spcAft>
                <a:spcPts val="0"/>
              </a:spcAft>
              <a:buNone/>
            </a:pPr>
            <a:r>
              <a:t/>
            </a:r>
            <a:endParaRPr sz="2000">
              <a:solidFill>
                <a:schemeClr val="dk1"/>
              </a:solidFill>
            </a:endParaRPr>
          </a:p>
          <a:p>
            <a:pPr indent="0" lvl="0" marL="914400" rtl="0" algn="l">
              <a:spcBef>
                <a:spcPts val="0"/>
              </a:spcBef>
              <a:spcAft>
                <a:spcPts val="0"/>
              </a:spcAft>
              <a:buNone/>
            </a:pPr>
            <a:r>
              <a:t/>
            </a:r>
            <a:endParaRPr sz="2000">
              <a:solidFill>
                <a:schemeClr val="dk1"/>
              </a:solidFill>
            </a:endParaRPr>
          </a:p>
          <a:p>
            <a:pPr indent="0" lvl="0" marL="914400" rtl="0" algn="l">
              <a:spcBef>
                <a:spcPts val="0"/>
              </a:spcBef>
              <a:spcAft>
                <a:spcPts val="0"/>
              </a:spcAft>
              <a:buNone/>
            </a:pPr>
            <a:r>
              <a:t/>
            </a:r>
            <a:endParaRPr sz="2000">
              <a:solidFill>
                <a:schemeClr val="dk1"/>
              </a:solidFill>
            </a:endParaRPr>
          </a:p>
          <a:p>
            <a:pPr indent="0" lvl="0" marL="914400" rtl="0" algn="l">
              <a:spcBef>
                <a:spcPts val="0"/>
              </a:spcBef>
              <a:spcAft>
                <a:spcPts val="0"/>
              </a:spcAft>
              <a:buNone/>
            </a:pPr>
            <a:r>
              <a:t/>
            </a:r>
            <a:endParaRPr sz="2000">
              <a:solidFill>
                <a:schemeClr val="dk1"/>
              </a:solidFill>
            </a:endParaRPr>
          </a:p>
          <a:p>
            <a:pPr indent="0" lvl="0" marL="914400" rtl="0" algn="l">
              <a:spcBef>
                <a:spcPts val="0"/>
              </a:spcBef>
              <a:spcAft>
                <a:spcPts val="0"/>
              </a:spcAft>
              <a:buNone/>
            </a:pPr>
            <a:r>
              <a:t/>
            </a:r>
            <a:endParaRPr sz="2000">
              <a:solidFill>
                <a:schemeClr val="dk1"/>
              </a:solidFill>
            </a:endParaRPr>
          </a:p>
          <a:p>
            <a:pPr indent="0" lvl="0" marL="914400" rtl="0" algn="l">
              <a:spcBef>
                <a:spcPts val="0"/>
              </a:spcBef>
              <a:spcAft>
                <a:spcPts val="0"/>
              </a:spcAft>
              <a:buNone/>
            </a:pPr>
            <a:r>
              <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End-to-end Dialogue Mo</a:t>
            </a:r>
            <a:r>
              <a:rPr lang="en" sz="2000">
                <a:solidFill>
                  <a:schemeClr val="dk1"/>
                </a:solidFill>
              </a:rPr>
              <a:t>del [Wen et al., 2017]</a:t>
            </a:r>
            <a:endParaRPr sz="2000">
              <a:solidFill>
                <a:schemeClr val="dk1"/>
              </a:solidFill>
            </a:endParaRPr>
          </a:p>
        </p:txBody>
      </p:sp>
      <p:pic>
        <p:nvPicPr>
          <p:cNvPr id="700" name="Google Shape;700;p80"/>
          <p:cNvPicPr preferRelativeResize="0"/>
          <p:nvPr/>
        </p:nvPicPr>
        <p:blipFill>
          <a:blip r:embed="rId3">
            <a:alphaModFix/>
          </a:blip>
          <a:stretch>
            <a:fillRect/>
          </a:stretch>
        </p:blipFill>
        <p:spPr>
          <a:xfrm>
            <a:off x="2560050" y="1915275"/>
            <a:ext cx="3755607" cy="2056325"/>
          </a:xfrm>
          <a:prstGeom prst="rect">
            <a:avLst/>
          </a:prstGeom>
          <a:noFill/>
          <a:ln>
            <a:noFill/>
          </a:ln>
        </p:spPr>
      </p:pic>
      <p:sp>
        <p:nvSpPr>
          <p:cNvPr id="701" name="Google Shape;701;p80"/>
          <p:cNvSpPr txBox="1"/>
          <p:nvPr/>
        </p:nvSpPr>
        <p:spPr>
          <a:xfrm>
            <a:off x="2031250" y="3971600"/>
            <a:ext cx="4686000" cy="4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A1A1A"/>
                </a:solidFill>
                <a:latin typeface="Proxima Nova"/>
                <a:ea typeface="Proxima Nova"/>
                <a:cs typeface="Proxima Nova"/>
                <a:sym typeface="Proxima Nova"/>
              </a:rPr>
              <a:t>Figure 1: Pipeline architecture for spoken dialog systems</a:t>
            </a:r>
            <a:endParaRPr>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05" name="Shape 705"/>
        <p:cNvGrpSpPr/>
        <p:nvPr/>
      </p:nvGrpSpPr>
      <p:grpSpPr>
        <a:xfrm>
          <a:off x="0" y="0"/>
          <a:ext cx="0" cy="0"/>
          <a:chOff x="0" y="0"/>
          <a:chExt cx="0" cy="0"/>
        </a:xfrm>
      </p:grpSpPr>
      <p:sp>
        <p:nvSpPr>
          <p:cNvPr id="706" name="Google Shape;706;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a:t>
            </a:r>
            <a:endParaRPr/>
          </a:p>
        </p:txBody>
      </p:sp>
      <p:sp>
        <p:nvSpPr>
          <p:cNvPr id="707" name="Google Shape;707;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8" name="Google Shape;708;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1"/>
              </a:buClr>
              <a:buSzPts val="2000"/>
              <a:buChar char="●"/>
            </a:pPr>
            <a:r>
              <a:rPr lang="en" sz="2000">
                <a:solidFill>
                  <a:schemeClr val="dk1"/>
                </a:solidFill>
              </a:rPr>
              <a:t>Ideally, the dialog agent should not only be able to </a:t>
            </a:r>
            <a:r>
              <a:rPr b="1" lang="en" sz="2000">
                <a:solidFill>
                  <a:schemeClr val="dk1"/>
                </a:solidFill>
              </a:rPr>
              <a:t>passively receive signals</a:t>
            </a:r>
            <a:r>
              <a:rPr lang="en" sz="2000">
                <a:solidFill>
                  <a:schemeClr val="dk1"/>
                </a:solidFill>
              </a:rPr>
              <a:t> from the environment (i.e. the user) and learn to act on it, but also to be able to </a:t>
            </a:r>
            <a:r>
              <a:rPr b="1" lang="en" sz="2000">
                <a:solidFill>
                  <a:schemeClr val="dk1"/>
                </a:solidFill>
              </a:rPr>
              <a:t>understand the dynamics of the environment</a:t>
            </a:r>
            <a:r>
              <a:rPr lang="en" sz="2000">
                <a:solidFill>
                  <a:schemeClr val="dk1"/>
                </a:solidFill>
              </a:rPr>
              <a:t> and predict the changes of the environment state. </a:t>
            </a:r>
            <a:endParaRPr sz="2000">
              <a:solidFill>
                <a:schemeClr val="dk1"/>
              </a:solidFill>
            </a:endParaRPr>
          </a:p>
        </p:txBody>
      </p:sp>
      <p:pic>
        <p:nvPicPr>
          <p:cNvPr id="709" name="Google Shape;709;p81"/>
          <p:cNvPicPr preferRelativeResize="0"/>
          <p:nvPr/>
        </p:nvPicPr>
        <p:blipFill>
          <a:blip r:embed="rId3">
            <a:alphaModFix/>
          </a:blip>
          <a:stretch>
            <a:fillRect/>
          </a:stretch>
        </p:blipFill>
        <p:spPr>
          <a:xfrm>
            <a:off x="2172514" y="2571750"/>
            <a:ext cx="4798964" cy="2476375"/>
          </a:xfrm>
          <a:prstGeom prst="rect">
            <a:avLst/>
          </a:prstGeom>
          <a:noFill/>
          <a:ln>
            <a:noFill/>
          </a:ln>
        </p:spPr>
      </p:pic>
      <p:sp>
        <p:nvSpPr>
          <p:cNvPr id="710" name="Google Shape;710;p81"/>
          <p:cNvSpPr txBox="1"/>
          <p:nvPr/>
        </p:nvSpPr>
        <p:spPr>
          <a:xfrm>
            <a:off x="2159700" y="4671925"/>
            <a:ext cx="48246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Proposed task-oriented dialog learning framework</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Dialogue Systems</a:t>
            </a:r>
            <a:endParaRPr b="1"/>
          </a:p>
        </p:txBody>
      </p:sp>
      <p:sp>
        <p:nvSpPr>
          <p:cNvPr id="110" name="Google Shape;11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2000">
                <a:solidFill>
                  <a:srgbClr val="000000"/>
                </a:solidFill>
              </a:rPr>
              <a:t>Dialogue Systems</a:t>
            </a:r>
            <a:r>
              <a:rPr lang="en" sz="2000">
                <a:solidFill>
                  <a:srgbClr val="000000"/>
                </a:solidFill>
              </a:rPr>
              <a:t> support a </a:t>
            </a:r>
            <a:r>
              <a:rPr b="1" lang="en" sz="2000">
                <a:solidFill>
                  <a:srgbClr val="000000"/>
                </a:solidFill>
              </a:rPr>
              <a:t>broad</a:t>
            </a:r>
            <a:r>
              <a:rPr lang="en" sz="2000">
                <a:solidFill>
                  <a:srgbClr val="000000"/>
                </a:solidFill>
              </a:rPr>
              <a:t> range of applications:</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lang="en">
                <a:solidFill>
                  <a:srgbClr val="000000"/>
                </a:solidFill>
              </a:rPr>
              <a:t>Task-oriented application:</a:t>
            </a:r>
            <a:endParaRPr>
              <a:solidFill>
                <a:srgbClr val="000000"/>
              </a:solidFill>
            </a:endParaRPr>
          </a:p>
          <a:p>
            <a:pPr indent="0" lvl="0" marL="914400" rtl="0" algn="l">
              <a:lnSpc>
                <a:spcPct val="114000"/>
              </a:lnSpc>
              <a:spcBef>
                <a:spcPts val="0"/>
              </a:spcBef>
              <a:spcAft>
                <a:spcPts val="0"/>
              </a:spcAft>
              <a:buNone/>
            </a:pPr>
            <a:r>
              <a:rPr b="1" lang="en">
                <a:solidFill>
                  <a:srgbClr val="000000"/>
                </a:solidFill>
              </a:rPr>
              <a:t>Apple Siri</a:t>
            </a:r>
            <a:r>
              <a:rPr lang="en">
                <a:solidFill>
                  <a:srgbClr val="000000"/>
                </a:solidFill>
              </a:rPr>
              <a:t>: Siri is an intelligent assistant that offers a faster, easier way to get things done on your Apple devices.</a:t>
            </a:r>
            <a:endParaRPr>
              <a:solidFill>
                <a:srgbClr val="000000"/>
              </a:solidFill>
            </a:endParaRPr>
          </a:p>
          <a:p>
            <a:pPr indent="0" lvl="0" marL="914400" rtl="0" algn="l">
              <a:lnSpc>
                <a:spcPct val="114000"/>
              </a:lnSpc>
              <a:spcBef>
                <a:spcPts val="0"/>
              </a:spcBef>
              <a:spcAft>
                <a:spcPts val="0"/>
              </a:spcAft>
              <a:buNone/>
            </a:pPr>
            <a:r>
              <a:rPr b="1" lang="en">
                <a:solidFill>
                  <a:srgbClr val="000000"/>
                </a:solidFill>
              </a:rPr>
              <a:t>Google Home</a:t>
            </a:r>
            <a:r>
              <a:rPr lang="en">
                <a:solidFill>
                  <a:srgbClr val="000000"/>
                </a:solidFill>
              </a:rPr>
              <a:t>: Google Home speakers enable users to speak voice commands and provide support for home automation	</a:t>
            </a:r>
            <a:endParaRPr>
              <a:solidFill>
                <a:srgbClr val="000000"/>
              </a:solidFill>
            </a:endParaRPr>
          </a:p>
          <a:p>
            <a:pPr indent="-298450" lvl="0" marL="457200" rtl="0" algn="l">
              <a:lnSpc>
                <a:spcPct val="114000"/>
              </a:lnSpc>
              <a:spcBef>
                <a:spcPts val="0"/>
              </a:spcBef>
              <a:spcAft>
                <a:spcPts val="0"/>
              </a:spcAft>
              <a:buClr>
                <a:srgbClr val="000000"/>
              </a:buClr>
              <a:buSzPts val="1100"/>
              <a:buFont typeface="Arial"/>
              <a:buChar char="●"/>
            </a:pPr>
            <a:r>
              <a:rPr lang="en">
                <a:solidFill>
                  <a:srgbClr val="000000"/>
                </a:solidFill>
              </a:rPr>
              <a:t>Non-task-oriented application: </a:t>
            </a:r>
            <a:endParaRPr>
              <a:solidFill>
                <a:srgbClr val="000000"/>
              </a:solidFill>
            </a:endParaRPr>
          </a:p>
          <a:p>
            <a:pPr indent="0" lvl="0" marL="914400" marR="0" rtl="0" algn="l">
              <a:lnSpc>
                <a:spcPct val="114000"/>
              </a:lnSpc>
              <a:spcBef>
                <a:spcPts val="0"/>
              </a:spcBef>
              <a:spcAft>
                <a:spcPts val="0"/>
              </a:spcAft>
              <a:buNone/>
            </a:pPr>
            <a:r>
              <a:rPr b="1" lang="en">
                <a:solidFill>
                  <a:srgbClr val="000000"/>
                </a:solidFill>
              </a:rPr>
              <a:t>Microsoft XiaoIce</a:t>
            </a:r>
            <a:r>
              <a:rPr lang="en">
                <a:solidFill>
                  <a:srgbClr val="000000"/>
                </a:solidFill>
              </a:rPr>
              <a:t>: Microsoft's XiaoIce is an AI bot that can also converse like a human with “full duplex voice sense”</a:t>
            </a:r>
            <a:endParaRPr>
              <a:solidFill>
                <a:srgbClr val="000000"/>
              </a:solidFill>
            </a:endParaRPr>
          </a:p>
          <a:p>
            <a:pPr indent="0" lvl="0" marL="914400" marR="0" rtl="0" algn="l">
              <a:lnSpc>
                <a:spcPct val="114000"/>
              </a:lnSpc>
              <a:spcBef>
                <a:spcPts val="0"/>
              </a:spcBef>
              <a:spcAft>
                <a:spcPts val="0"/>
              </a:spcAft>
              <a:buNone/>
            </a:pPr>
            <a:r>
              <a:t/>
            </a:r>
            <a:endParaRPr>
              <a:solidFill>
                <a:srgbClr val="000000"/>
              </a:solidFill>
            </a:endParaRPr>
          </a:p>
          <a:p>
            <a:pPr indent="0" lvl="0" marL="914400" marR="0" rtl="0" algn="l">
              <a:lnSpc>
                <a:spcPct val="114000"/>
              </a:lnSpc>
              <a:spcBef>
                <a:spcPts val="0"/>
              </a:spcBef>
              <a:spcAft>
                <a:spcPts val="0"/>
              </a:spcAft>
              <a:buNone/>
            </a:pPr>
            <a:r>
              <a:t/>
            </a:r>
            <a:endParaRPr>
              <a:solidFill>
                <a:srgbClr val="000000"/>
              </a:solidFill>
            </a:endParaRPr>
          </a:p>
          <a:p>
            <a:pPr indent="0" lvl="0" marL="914400" marR="0" rtl="0" algn="l">
              <a:lnSpc>
                <a:spcPct val="114000"/>
              </a:lnSpc>
              <a:spcBef>
                <a:spcPts val="0"/>
              </a:spcBef>
              <a:spcAft>
                <a:spcPts val="0"/>
              </a:spcAft>
              <a:buNone/>
            </a:pPr>
            <a:r>
              <a:rPr lang="en">
                <a:solidFill>
                  <a:srgbClr val="000000"/>
                </a:solidFill>
              </a:rPr>
              <a:t>				</a:t>
            </a:r>
            <a:endParaRPr>
              <a:solidFill>
                <a:srgbClr val="000000"/>
              </a:solidFill>
            </a:endParaRPr>
          </a:p>
          <a:p>
            <a:pPr indent="0" lvl="0" marL="914400" marR="0" rtl="0" algn="l">
              <a:lnSpc>
                <a:spcPct val="114000"/>
              </a:lnSpc>
              <a:spcBef>
                <a:spcPts val="0"/>
              </a:spcBef>
              <a:spcAft>
                <a:spcPts val="0"/>
              </a:spcAft>
              <a:buNone/>
            </a:pPr>
            <a:r>
              <a:rPr lang="en">
                <a:solidFill>
                  <a:srgbClr val="000000"/>
                </a:solidFill>
              </a:rPr>
              <a:t>			</a:t>
            </a:r>
            <a:endParaRPr>
              <a:solidFill>
                <a:srgbClr val="000000"/>
              </a:solidFill>
            </a:endParaRPr>
          </a:p>
          <a:p>
            <a:pPr indent="0" lvl="0" marL="914400" marR="0" rtl="0" algn="l">
              <a:lnSpc>
                <a:spcPct val="114000"/>
              </a:lnSpc>
              <a:spcBef>
                <a:spcPts val="0"/>
              </a:spcBef>
              <a:spcAft>
                <a:spcPts val="0"/>
              </a:spcAft>
              <a:buNone/>
            </a:pPr>
            <a:r>
              <a:rPr lang="en">
                <a:solidFill>
                  <a:srgbClr val="000000"/>
                </a:solidFill>
              </a:rPr>
              <a:t>		</a:t>
            </a:r>
            <a:endParaRPr>
              <a:solidFill>
                <a:srgbClr val="000000"/>
              </a:solidFill>
            </a:endParaRPr>
          </a:p>
          <a:p>
            <a:pPr indent="0" lvl="0" marL="914400" marR="0" rtl="0" algn="l">
              <a:lnSpc>
                <a:spcPct val="114000"/>
              </a:lnSpc>
              <a:spcBef>
                <a:spcPts val="0"/>
              </a:spcBef>
              <a:spcAft>
                <a:spcPts val="0"/>
              </a:spcAft>
              <a:buNone/>
            </a:pPr>
            <a:r>
              <a:t/>
            </a:r>
            <a:endParaRPr>
              <a:solidFill>
                <a:srgbClr val="000000"/>
              </a:solidFill>
            </a:endParaRPr>
          </a:p>
          <a:p>
            <a:pPr indent="0" lvl="0" marL="914400" marR="0" rtl="0" algn="l">
              <a:lnSpc>
                <a:spcPct val="114000"/>
              </a:lnSpc>
              <a:spcBef>
                <a:spcPts val="0"/>
              </a:spcBef>
              <a:spcAft>
                <a:spcPts val="0"/>
              </a:spcAft>
              <a:buNone/>
            </a:pPr>
            <a:r>
              <a:t/>
            </a:r>
            <a:endParaRPr>
              <a:solidFill>
                <a:srgbClr val="000000"/>
              </a:solidFill>
            </a:endParaRPr>
          </a:p>
        </p:txBody>
      </p:sp>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4" name="Shape 714"/>
        <p:cNvGrpSpPr/>
        <p:nvPr/>
      </p:nvGrpSpPr>
      <p:grpSpPr>
        <a:xfrm>
          <a:off x="0" y="0"/>
          <a:ext cx="0" cy="0"/>
          <a:chOff x="0" y="0"/>
          <a:chExt cx="0" cy="0"/>
        </a:xfrm>
      </p:grpSpPr>
      <p:pic>
        <p:nvPicPr>
          <p:cNvPr id="715" name="Google Shape;715;p82"/>
          <p:cNvPicPr preferRelativeResize="0"/>
          <p:nvPr/>
        </p:nvPicPr>
        <p:blipFill rotWithShape="1">
          <a:blip r:embed="rId3">
            <a:alphaModFix/>
          </a:blip>
          <a:srcRect b="0" l="0" r="0" t="6907"/>
          <a:stretch/>
        </p:blipFill>
        <p:spPr>
          <a:xfrm>
            <a:off x="543063" y="516118"/>
            <a:ext cx="8105725" cy="3942607"/>
          </a:xfrm>
          <a:prstGeom prst="rect">
            <a:avLst/>
          </a:prstGeom>
          <a:noFill/>
          <a:ln>
            <a:noFill/>
          </a:ln>
        </p:spPr>
      </p:pic>
      <p:sp>
        <p:nvSpPr>
          <p:cNvPr id="716" name="Google Shape;716;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a:p>
        </p:txBody>
      </p:sp>
      <p:sp>
        <p:nvSpPr>
          <p:cNvPr id="717" name="Google Shape;717;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8" name="Google Shape;718;p82"/>
          <p:cNvSpPr txBox="1"/>
          <p:nvPr/>
        </p:nvSpPr>
        <p:spPr>
          <a:xfrm>
            <a:off x="918075" y="4613775"/>
            <a:ext cx="7355700" cy="25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Proxima Nova"/>
                <a:ea typeface="Proxima Nova"/>
                <a:cs typeface="Proxima Nova"/>
                <a:sym typeface="Proxima Nova"/>
              </a:rPr>
              <a:t>End-to-end task-oriented dialog system architecture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22" name="Shape 722"/>
        <p:cNvGrpSpPr/>
        <p:nvPr/>
      </p:nvGrpSpPr>
      <p:grpSpPr>
        <a:xfrm>
          <a:off x="0" y="0"/>
          <a:ext cx="0" cy="0"/>
          <a:chOff x="0" y="0"/>
          <a:chExt cx="0" cy="0"/>
        </a:xfrm>
      </p:grpSpPr>
      <p:sp>
        <p:nvSpPr>
          <p:cNvPr id="723" name="Google Shape;723;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a:p>
        </p:txBody>
      </p:sp>
      <p:sp>
        <p:nvSpPr>
          <p:cNvPr id="724" name="Google Shape;724;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5" name="Google Shape;725;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1"/>
              </a:buClr>
              <a:buSzPts val="2000"/>
              <a:buChar char="●"/>
            </a:pPr>
            <a:r>
              <a:rPr lang="en" sz="2000">
                <a:solidFill>
                  <a:schemeClr val="dk1"/>
                </a:solidFill>
              </a:rPr>
              <a:t>Spoken Language Understanding (SLU) and Utterance Modeling</a:t>
            </a:r>
            <a:endParaRPr sz="2000">
              <a:solidFill>
                <a:schemeClr val="dk1"/>
              </a:solidFill>
            </a:endParaRPr>
          </a:p>
          <a:p>
            <a:pPr indent="-355600" lvl="1" marL="914400" rtl="0" algn="l">
              <a:spcBef>
                <a:spcPts val="0"/>
              </a:spcBef>
              <a:spcAft>
                <a:spcPts val="0"/>
              </a:spcAft>
              <a:buClr>
                <a:schemeClr val="dk1"/>
              </a:buClr>
              <a:buSzPts val="2000"/>
              <a:buChar char="○"/>
            </a:pPr>
            <a:r>
              <a:rPr lang="en" sz="1800">
                <a:solidFill>
                  <a:srgbClr val="1A1A1A"/>
                </a:solidFill>
              </a:rPr>
              <a:t>A bidirectional LSTM reader is used to encode the user utterance</a:t>
            </a:r>
            <a:endParaRPr sz="1800">
              <a:solidFill>
                <a:srgbClr val="1A1A1A"/>
              </a:solidFill>
            </a:endParaRPr>
          </a:p>
          <a:p>
            <a:pPr indent="0" lvl="0" marL="0" rtl="0" algn="l">
              <a:spcBef>
                <a:spcPts val="0"/>
              </a:spcBef>
              <a:spcAft>
                <a:spcPts val="0"/>
              </a:spcAft>
              <a:buNone/>
            </a:pPr>
            <a:r>
              <a:t/>
            </a:r>
            <a:endParaRPr>
              <a:solidFill>
                <a:srgbClr val="1A1A1A"/>
              </a:solidFill>
            </a:endParaRPr>
          </a:p>
          <a:p>
            <a:pPr indent="-342900" lvl="1" marL="914400" rtl="0" algn="l">
              <a:spcBef>
                <a:spcPts val="0"/>
              </a:spcBef>
              <a:spcAft>
                <a:spcPts val="0"/>
              </a:spcAft>
              <a:buClr>
                <a:srgbClr val="1A1A1A"/>
              </a:buClr>
              <a:buSzPts val="1800"/>
              <a:buChar char="○"/>
            </a:pPr>
            <a:r>
              <a:rPr lang="en" sz="1800">
                <a:solidFill>
                  <a:srgbClr val="1A1A1A"/>
                </a:solidFill>
              </a:rPr>
              <a:t>LSTM state output is used for slot label prediction</a:t>
            </a:r>
            <a:endParaRPr sz="1800">
              <a:solidFill>
                <a:srgbClr val="1A1A1A"/>
              </a:solidFill>
            </a:endParaRPr>
          </a:p>
          <a:p>
            <a:pPr indent="0" lvl="0" marL="0" rtl="0" algn="l">
              <a:spcBef>
                <a:spcPts val="0"/>
              </a:spcBef>
              <a:spcAft>
                <a:spcPts val="0"/>
              </a:spcAft>
              <a:buNone/>
            </a:pPr>
            <a:r>
              <a:rPr lang="en" sz="1800">
                <a:solidFill>
                  <a:srgbClr val="1A1A1A"/>
                </a:solidFill>
              </a:rPr>
              <a:t>				</a:t>
            </a:r>
            <a:endParaRPr sz="1800">
              <a:solidFill>
                <a:srgbClr val="1A1A1A"/>
              </a:solidFill>
            </a:endParaRPr>
          </a:p>
          <a:p>
            <a:pPr indent="-342900" lvl="1" marL="914400" rtl="0" algn="l">
              <a:spcBef>
                <a:spcPts val="0"/>
              </a:spcBef>
              <a:spcAft>
                <a:spcPts val="0"/>
              </a:spcAft>
              <a:buClr>
                <a:srgbClr val="1A1A1A"/>
              </a:buClr>
              <a:buSzPts val="1800"/>
              <a:buChar char="○"/>
            </a:pPr>
            <a:r>
              <a:rPr lang="en" sz="1800">
                <a:solidFill>
                  <a:srgbClr val="1A1A1A"/>
                </a:solidFill>
              </a:rPr>
              <a:t>A weighted average of these LSTM state outputs is further used as the representation of the utterance for user intent prediction</a:t>
            </a:r>
            <a:endParaRPr sz="1800">
              <a:solidFill>
                <a:srgbClr val="1A1A1A"/>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29" name="Shape 729"/>
        <p:cNvGrpSpPr/>
        <p:nvPr/>
      </p:nvGrpSpPr>
      <p:grpSpPr>
        <a:xfrm>
          <a:off x="0" y="0"/>
          <a:ext cx="0" cy="0"/>
          <a:chOff x="0" y="0"/>
          <a:chExt cx="0" cy="0"/>
        </a:xfrm>
      </p:grpSpPr>
      <p:sp>
        <p:nvSpPr>
          <p:cNvPr id="730" name="Google Shape;730;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a:t>
            </a:r>
            <a:endParaRPr/>
          </a:p>
        </p:txBody>
      </p:sp>
      <p:sp>
        <p:nvSpPr>
          <p:cNvPr id="731" name="Google Shape;731;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2" name="Google Shape;732;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1"/>
              </a:buClr>
              <a:buSzPts val="2000"/>
              <a:buChar char="●"/>
            </a:pPr>
            <a:r>
              <a:rPr lang="en" sz="2000">
                <a:solidFill>
                  <a:schemeClr val="dk1"/>
                </a:solidFill>
              </a:rPr>
              <a:t>Dialogue Modeling with Hierarchical LSTM</a:t>
            </a:r>
            <a:endParaRPr sz="2000">
              <a:solidFill>
                <a:schemeClr val="dk1"/>
              </a:solidFill>
            </a:endParaRPr>
          </a:p>
          <a:p>
            <a:pPr indent="-342900" lvl="1" marL="914400" marR="0" rtl="0" algn="l">
              <a:lnSpc>
                <a:spcPct val="115000"/>
              </a:lnSpc>
              <a:spcBef>
                <a:spcPts val="0"/>
              </a:spcBef>
              <a:spcAft>
                <a:spcPts val="0"/>
              </a:spcAft>
              <a:buClr>
                <a:srgbClr val="1A1A1A"/>
              </a:buClr>
              <a:buSzPts val="1800"/>
              <a:buChar char="○"/>
            </a:pPr>
            <a:r>
              <a:rPr lang="en" sz="1800">
                <a:solidFill>
                  <a:srgbClr val="1A1A1A"/>
                </a:solidFill>
              </a:rPr>
              <a:t>Extend the LSTM based SLU models by adding a higher level LSTM on top to model dialog context over multiple turns</a:t>
            </a:r>
            <a:endParaRPr sz="1800">
              <a:solidFill>
                <a:srgbClr val="1A1A1A"/>
              </a:solidFill>
            </a:endParaRPr>
          </a:p>
          <a:p>
            <a:pPr indent="0" lvl="0" marL="914400" marR="0" rtl="0" algn="l">
              <a:lnSpc>
                <a:spcPct val="115000"/>
              </a:lnSpc>
              <a:spcBef>
                <a:spcPts val="0"/>
              </a:spcBef>
              <a:spcAft>
                <a:spcPts val="0"/>
              </a:spcAft>
              <a:buNone/>
            </a:pPr>
            <a:r>
              <a:rPr lang="en" sz="2000">
                <a:solidFill>
                  <a:schemeClr val="dk1"/>
                </a:solidFill>
              </a:rPr>
              <a:t>	</a:t>
            </a:r>
            <a:r>
              <a:rPr lang="en">
                <a:solidFill>
                  <a:srgbClr val="1A1A1A"/>
                </a:solidFill>
              </a:rPr>
              <a:t>	</a:t>
            </a:r>
            <a:endParaRPr>
              <a:solidFill>
                <a:srgbClr val="1A1A1A"/>
              </a:solidFill>
            </a:endParaRPr>
          </a:p>
          <a:p>
            <a:pPr indent="-342900" lvl="1" marL="914400" marR="0" rtl="0" algn="l">
              <a:lnSpc>
                <a:spcPct val="115000"/>
              </a:lnSpc>
              <a:spcBef>
                <a:spcPts val="0"/>
              </a:spcBef>
              <a:spcAft>
                <a:spcPts val="0"/>
              </a:spcAft>
              <a:buClr>
                <a:srgbClr val="1A1A1A"/>
              </a:buClr>
              <a:buSzPts val="1800"/>
              <a:buChar char="○"/>
            </a:pPr>
            <a:r>
              <a:rPr lang="en" sz="1800">
                <a:solidFill>
                  <a:srgbClr val="1A1A1A"/>
                </a:solidFill>
              </a:rPr>
              <a:t>Lower level bidirectional LSTM encode natural language utterance</a:t>
            </a:r>
            <a:endParaRPr sz="1800">
              <a:solidFill>
                <a:srgbClr val="1A1A1A"/>
              </a:solidFill>
            </a:endParaRPr>
          </a:p>
          <a:p>
            <a:pPr indent="0" lvl="0" marL="0" rtl="0" algn="l">
              <a:spcBef>
                <a:spcPts val="0"/>
              </a:spcBef>
              <a:spcAft>
                <a:spcPts val="0"/>
              </a:spcAft>
              <a:buNone/>
            </a:pPr>
            <a:r>
              <a:rPr lang="en" sz="2000">
                <a:solidFill>
                  <a:schemeClr val="dk1"/>
                </a:solidFill>
              </a:rPr>
              <a:t>				</a:t>
            </a:r>
            <a:endParaRPr sz="2000">
              <a:solidFill>
                <a:schemeClr val="dk1"/>
              </a:solidFill>
            </a:endParaRPr>
          </a:p>
          <a:p>
            <a:pPr indent="-342900" lvl="1" marL="914400" rtl="0" algn="l">
              <a:spcBef>
                <a:spcPts val="0"/>
              </a:spcBef>
              <a:spcAft>
                <a:spcPts val="0"/>
              </a:spcAft>
              <a:buClr>
                <a:srgbClr val="1A1A1A"/>
              </a:buClr>
              <a:buSzPts val="1800"/>
              <a:buChar char="○"/>
            </a:pPr>
            <a:r>
              <a:rPr lang="en" sz="1800">
                <a:solidFill>
                  <a:srgbClr val="1A1A1A"/>
                </a:solidFill>
              </a:rPr>
              <a:t>Upper level bidirectional LSTM models dialog context and produces a probability distribution over candidate values for each of the tracked goal slots</a:t>
            </a:r>
            <a:endParaRPr sz="1800">
              <a:solidFill>
                <a:srgbClr val="1A1A1A"/>
              </a:solidFill>
            </a:endParaRPr>
          </a:p>
          <a:p>
            <a:pPr indent="368300" lvl="0" marL="0" rtl="0" algn="l">
              <a:spcBef>
                <a:spcPts val="0"/>
              </a:spcBef>
              <a:spcAft>
                <a:spcPts val="0"/>
              </a:spcAft>
              <a:buNone/>
            </a:pPr>
            <a:r>
              <a:rPr lang="en" sz="2000">
                <a:solidFill>
                  <a:schemeClr val="dk1"/>
                </a:solidFill>
              </a:rPr>
              <a:t>				</a:t>
            </a:r>
            <a:endParaRPr sz="2000">
              <a:solidFill>
                <a:schemeClr val="dk1"/>
              </a:solidFill>
            </a:endParaRPr>
          </a:p>
          <a:p>
            <a:pPr indent="368300" lvl="0" marL="0" rtl="0" algn="l">
              <a:spcBef>
                <a:spcPts val="0"/>
              </a:spcBef>
              <a:spcAft>
                <a:spcPts val="0"/>
              </a:spcAft>
              <a:buNone/>
            </a:pPr>
            <a:r>
              <a:rPr lang="en" sz="2000">
                <a:solidFill>
                  <a:schemeClr val="dk1"/>
                </a:solidFill>
              </a:rPr>
              <a:t>			</a:t>
            </a:r>
            <a:endParaRPr sz="2000">
              <a:solidFill>
                <a:schemeClr val="dk1"/>
              </a:solidFill>
            </a:endParaRPr>
          </a:p>
          <a:p>
            <a:pPr indent="368300" lvl="0" marL="0" rtl="0" algn="l">
              <a:spcBef>
                <a:spcPts val="0"/>
              </a:spcBef>
              <a:spcAft>
                <a:spcPts val="0"/>
              </a:spcAft>
              <a:buNone/>
            </a:pPr>
            <a:r>
              <a:rPr lang="en" sz="2000">
                <a:solidFill>
                  <a:schemeClr val="dk1"/>
                </a:solidFill>
              </a:rPr>
              <a:t>		</a:t>
            </a:r>
            <a:endParaRPr sz="2000">
              <a:solidFill>
                <a:schemeClr val="dk1"/>
              </a:solidFill>
            </a:endParaRPr>
          </a:p>
          <a:p>
            <a:pPr indent="0" lvl="0" marL="0" marR="0" rtl="0" algn="l">
              <a:lnSpc>
                <a:spcPct val="115000"/>
              </a:lnSpc>
              <a:spcBef>
                <a:spcPts val="0"/>
              </a:spcBef>
              <a:spcAft>
                <a:spcPts val="0"/>
              </a:spcAft>
              <a:buNone/>
            </a:pPr>
            <a:r>
              <a:t/>
            </a:r>
            <a:endParaRPr>
              <a:solidFill>
                <a:srgbClr val="1A1A1A"/>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6" name="Shape 736"/>
        <p:cNvGrpSpPr/>
        <p:nvPr/>
      </p:nvGrpSpPr>
      <p:grpSpPr>
        <a:xfrm>
          <a:off x="0" y="0"/>
          <a:ext cx="0" cy="0"/>
          <a:chOff x="0" y="0"/>
          <a:chExt cx="0" cy="0"/>
        </a:xfrm>
      </p:grpSpPr>
      <p:sp>
        <p:nvSpPr>
          <p:cNvPr id="737" name="Google Shape;737;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rPr>
              <a:t>Conclusion</a:t>
            </a:r>
            <a:endParaRPr b="1"/>
          </a:p>
        </p:txBody>
      </p:sp>
      <p:sp>
        <p:nvSpPr>
          <p:cNvPr id="738" name="Google Shape;738;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We have covered </a:t>
            </a:r>
            <a:endParaRPr>
              <a:solidFill>
                <a:srgbClr val="000000"/>
              </a:solidFill>
            </a:endParaRPr>
          </a:p>
          <a:p>
            <a:pPr indent="-342900" lvl="0" marL="457200" rtl="0" algn="l">
              <a:spcBef>
                <a:spcPts val="1600"/>
              </a:spcBef>
              <a:spcAft>
                <a:spcPts val="0"/>
              </a:spcAft>
              <a:buClr>
                <a:srgbClr val="000000"/>
              </a:buClr>
              <a:buSzPts val="1800"/>
              <a:buFont typeface="Proxima Nova"/>
              <a:buChar char="●"/>
            </a:pPr>
            <a:r>
              <a:rPr lang="en">
                <a:solidFill>
                  <a:srgbClr val="000000"/>
                </a:solidFill>
              </a:rPr>
              <a:t>Basic Concepts &amp; Motivation of Dialogue Systems</a:t>
            </a:r>
            <a:endParaRPr>
              <a:solidFill>
                <a:srgbClr val="000000"/>
              </a:solidFill>
            </a:endParaRPr>
          </a:p>
          <a:p>
            <a:pPr indent="-342900" lvl="0" marL="457200" rtl="0" algn="l">
              <a:spcBef>
                <a:spcPts val="0"/>
              </a:spcBef>
              <a:spcAft>
                <a:spcPts val="0"/>
              </a:spcAft>
              <a:buClr>
                <a:srgbClr val="000000"/>
              </a:buClr>
              <a:buSzPts val="1800"/>
              <a:buFont typeface="Proxima Nova"/>
              <a:buChar char="●"/>
            </a:pPr>
            <a:r>
              <a:rPr lang="en">
                <a:solidFill>
                  <a:srgbClr val="000000"/>
                </a:solidFill>
              </a:rPr>
              <a:t>Categories of Dialogue Systems</a:t>
            </a:r>
            <a:endParaRPr>
              <a:solidFill>
                <a:srgbClr val="000000"/>
              </a:solidFill>
            </a:endParaRPr>
          </a:p>
          <a:p>
            <a:pPr indent="-342900" lvl="0" marL="457200" rtl="0" algn="l">
              <a:spcBef>
                <a:spcPts val="0"/>
              </a:spcBef>
              <a:spcAft>
                <a:spcPts val="0"/>
              </a:spcAft>
              <a:buClr>
                <a:srgbClr val="000000"/>
              </a:buClr>
              <a:buSzPts val="1800"/>
              <a:buFont typeface="Proxima Nova"/>
              <a:buChar char="●"/>
            </a:pPr>
            <a:r>
              <a:rPr lang="en">
                <a:solidFill>
                  <a:srgbClr val="000000"/>
                </a:solidFill>
              </a:rPr>
              <a:t>Task-Oriented Dialogue Systems</a:t>
            </a:r>
            <a:endParaRPr>
              <a:solidFill>
                <a:srgbClr val="000000"/>
              </a:solidFill>
            </a:endParaRPr>
          </a:p>
          <a:p>
            <a:pPr indent="-342900" lvl="0" marL="457200" rtl="0" algn="l">
              <a:spcBef>
                <a:spcPts val="0"/>
              </a:spcBef>
              <a:spcAft>
                <a:spcPts val="0"/>
              </a:spcAft>
              <a:buClr>
                <a:srgbClr val="000000"/>
              </a:buClr>
              <a:buSzPts val="1800"/>
              <a:buFont typeface="Proxima Nova"/>
              <a:buChar char="●"/>
            </a:pPr>
            <a:r>
              <a:rPr lang="en">
                <a:solidFill>
                  <a:srgbClr val="000000"/>
                </a:solidFill>
              </a:rPr>
              <a:t>Dialogue Understanding and </a:t>
            </a:r>
            <a:r>
              <a:rPr lang="en">
                <a:solidFill>
                  <a:srgbClr val="000000"/>
                </a:solidFill>
              </a:rPr>
              <a:t>Dialogue to Query</a:t>
            </a:r>
            <a:endParaRPr>
              <a:solidFill>
                <a:srgbClr val="000000"/>
              </a:solidFill>
            </a:endParaRPr>
          </a:p>
          <a:p>
            <a:pPr indent="-342900" lvl="0" marL="457200" rtl="0" algn="l">
              <a:spcBef>
                <a:spcPts val="0"/>
              </a:spcBef>
              <a:spcAft>
                <a:spcPts val="0"/>
              </a:spcAft>
              <a:buClr>
                <a:srgbClr val="000000"/>
              </a:buClr>
              <a:buSzPts val="1800"/>
              <a:buFont typeface="Proxima Nova"/>
              <a:buChar char="●"/>
            </a:pPr>
            <a:r>
              <a:rPr lang="en">
                <a:solidFill>
                  <a:srgbClr val="000000"/>
                </a:solidFill>
              </a:rPr>
              <a:t>Future Research Direction: Task-Oriented Dialog-to-SQL</a:t>
            </a:r>
            <a:endParaRPr>
              <a:solidFill>
                <a:srgbClr val="000000"/>
              </a:solidFill>
            </a:endParaRPr>
          </a:p>
          <a:p>
            <a:pPr indent="0" lvl="0" marL="0" rtl="0" algn="l">
              <a:spcBef>
                <a:spcPts val="0"/>
              </a:spcBef>
              <a:spcAft>
                <a:spcPts val="0"/>
              </a:spcAft>
              <a:buNone/>
            </a:pPr>
            <a:r>
              <a:rPr lang="en">
                <a:solidFill>
                  <a:srgbClr val="000000"/>
                </a:solidFill>
              </a:rPr>
              <a:t>			</a:t>
            </a:r>
            <a:endParaRPr>
              <a:solidFill>
                <a:srgbClr val="000000"/>
              </a:solidFill>
            </a:endParaRPr>
          </a:p>
          <a:p>
            <a:pPr indent="0" lvl="0" marL="0" rtl="0" algn="l">
              <a:spcBef>
                <a:spcPts val="0"/>
              </a:spcBef>
              <a:spcAft>
                <a:spcPts val="0"/>
              </a:spcAft>
              <a:buNone/>
            </a:pPr>
            <a:r>
              <a:rPr lang="en">
                <a:solidFill>
                  <a:srgbClr val="000000"/>
                </a:solidFill>
              </a:rPr>
              <a:t>		</a:t>
            </a:r>
            <a:endParaRPr>
              <a:solidFill>
                <a:srgbClr val="000000"/>
              </a:solidFill>
            </a:endParaRPr>
          </a:p>
          <a:p>
            <a:pPr indent="0" lvl="0" marL="0" rtl="0" algn="l">
              <a:spcBef>
                <a:spcPts val="0"/>
              </a:spcBef>
              <a:spcAft>
                <a:spcPts val="1600"/>
              </a:spcAft>
              <a:buNone/>
            </a:pPr>
            <a:r>
              <a:t/>
            </a:r>
            <a:endParaRPr>
              <a:solidFill>
                <a:srgbClr val="000000"/>
              </a:solidFill>
            </a:endParaRPr>
          </a:p>
        </p:txBody>
      </p:sp>
      <p:sp>
        <p:nvSpPr>
          <p:cNvPr id="739" name="Google Shape;739;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3" name="Shape 743"/>
        <p:cNvGrpSpPr/>
        <p:nvPr/>
      </p:nvGrpSpPr>
      <p:grpSpPr>
        <a:xfrm>
          <a:off x="0" y="0"/>
          <a:ext cx="0" cy="0"/>
          <a:chOff x="0" y="0"/>
          <a:chExt cx="0" cy="0"/>
        </a:xfrm>
      </p:grpSpPr>
      <p:sp>
        <p:nvSpPr>
          <p:cNvPr id="744" name="Google Shape;744;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rPr>
              <a:t>Discussion for Class</a:t>
            </a:r>
            <a:endParaRPr b="1"/>
          </a:p>
        </p:txBody>
      </p:sp>
      <p:sp>
        <p:nvSpPr>
          <p:cNvPr id="745" name="Google Shape;745;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Font typeface="Proxima Nova"/>
              <a:buChar char="●"/>
            </a:pPr>
            <a:r>
              <a:rPr lang="en">
                <a:solidFill>
                  <a:srgbClr val="000000"/>
                </a:solidFill>
              </a:rPr>
              <a:t>What else do you think is important for building dialogue systems or improve the performance of agents?</a:t>
            </a:r>
            <a:endParaRPr>
              <a:solidFill>
                <a:srgbClr val="000000"/>
              </a:solidFill>
            </a:endParaRPr>
          </a:p>
          <a:p>
            <a:pPr indent="0" lvl="0" marL="457200" rtl="0" algn="l">
              <a:lnSpc>
                <a:spcPct val="114000"/>
              </a:lnSpc>
              <a:spcBef>
                <a:spcPts val="0"/>
              </a:spcBef>
              <a:spcAft>
                <a:spcPts val="0"/>
              </a:spcAft>
              <a:buNone/>
            </a:pPr>
            <a:r>
              <a:t/>
            </a:r>
            <a:endParaRPr>
              <a:solidFill>
                <a:srgbClr val="000000"/>
              </a:solidFill>
            </a:endParaRPr>
          </a:p>
          <a:p>
            <a:pPr indent="-342900" lvl="0" marL="457200" rtl="0" algn="l">
              <a:lnSpc>
                <a:spcPct val="114000"/>
              </a:lnSpc>
              <a:spcBef>
                <a:spcPts val="0"/>
              </a:spcBef>
              <a:spcAft>
                <a:spcPts val="0"/>
              </a:spcAft>
              <a:buClr>
                <a:srgbClr val="000000"/>
              </a:buClr>
              <a:buSzPts val="1800"/>
              <a:buFont typeface="Proxima Nova"/>
              <a:buChar char="●"/>
            </a:pPr>
            <a:r>
              <a:rPr lang="en">
                <a:solidFill>
                  <a:srgbClr val="000000"/>
                </a:solidFill>
              </a:rPr>
              <a:t>Other interesting and useful applications?</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342900" lvl="0" marL="457200" rtl="0" algn="l">
              <a:lnSpc>
                <a:spcPct val="114000"/>
              </a:lnSpc>
              <a:spcBef>
                <a:spcPts val="0"/>
              </a:spcBef>
              <a:spcAft>
                <a:spcPts val="0"/>
              </a:spcAft>
              <a:buClr>
                <a:srgbClr val="000000"/>
              </a:buClr>
              <a:buSzPts val="1800"/>
              <a:buFont typeface="Proxima Nova"/>
              <a:buChar char="●"/>
            </a:pPr>
            <a:r>
              <a:rPr lang="en">
                <a:solidFill>
                  <a:srgbClr val="000000"/>
                </a:solidFill>
              </a:rPr>
              <a:t>What other research area will be related to Dialogue Systems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lang="en">
                <a:solidFill>
                  <a:srgbClr val="000000"/>
                </a:solidFill>
              </a:rPr>
              <a:t>A</a:t>
            </a:r>
            <a:r>
              <a:rPr lang="en">
                <a:solidFill>
                  <a:srgbClr val="000000"/>
                </a:solidFill>
              </a:rPr>
              <a:t>ny other related future research directions?</a:t>
            </a:r>
            <a:endParaRPr>
              <a:solidFill>
                <a:srgbClr val="000000"/>
              </a:solidFill>
            </a:endParaRPr>
          </a:p>
        </p:txBody>
      </p:sp>
      <p:sp>
        <p:nvSpPr>
          <p:cNvPr id="746" name="Google Shape;746;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0" name="Shape 750"/>
        <p:cNvGrpSpPr/>
        <p:nvPr/>
      </p:nvGrpSpPr>
      <p:grpSpPr>
        <a:xfrm>
          <a:off x="0" y="0"/>
          <a:ext cx="0" cy="0"/>
          <a:chOff x="0" y="0"/>
          <a:chExt cx="0" cy="0"/>
        </a:xfrm>
      </p:grpSpPr>
      <p:sp>
        <p:nvSpPr>
          <p:cNvPr id="751" name="Google Shape;751;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rPr>
              <a:t>References </a:t>
            </a:r>
            <a:r>
              <a:rPr b="1" lang="en" sz="1800">
                <a:solidFill>
                  <a:srgbClr val="1A1A1A"/>
                </a:solidFill>
              </a:rPr>
              <a:t>(other than images)</a:t>
            </a:r>
            <a:endParaRPr b="1"/>
          </a:p>
        </p:txBody>
      </p:sp>
      <p:sp>
        <p:nvSpPr>
          <p:cNvPr id="752" name="Google Shape;752;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Papers:</a:t>
            </a:r>
            <a:endParaRPr/>
          </a:p>
          <a:p>
            <a:pPr indent="0" lvl="0" marL="0" rtl="0" algn="l">
              <a:lnSpc>
                <a:spcPct val="100000"/>
              </a:lnSpc>
              <a:spcBef>
                <a:spcPts val="1600"/>
              </a:spcBef>
              <a:spcAft>
                <a:spcPts val="0"/>
              </a:spcAft>
              <a:buNone/>
            </a:pPr>
            <a:r>
              <a:rPr lang="en" sz="1200" u="sng">
                <a:solidFill>
                  <a:srgbClr val="1C4587"/>
                </a:solidFill>
                <a:hlinkClick r:id="rId3"/>
              </a:rPr>
              <a:t>Neural Approaches to Conversational AI Question Answering, Task-Oriented Dialogue and Chatbots: A Unified View </a:t>
            </a:r>
            <a:endParaRPr/>
          </a:p>
          <a:p>
            <a:pPr indent="0" lvl="0" marL="0" marR="0" rtl="0" algn="l">
              <a:lnSpc>
                <a:spcPct val="100000"/>
              </a:lnSpc>
              <a:spcBef>
                <a:spcPts val="1600"/>
              </a:spcBef>
              <a:spcAft>
                <a:spcPts val="0"/>
              </a:spcAft>
              <a:buNone/>
            </a:pPr>
            <a:r>
              <a:rPr lang="en" sz="1200" u="sng">
                <a:solidFill>
                  <a:srgbClr val="1C4587"/>
                </a:solidFill>
                <a:hlinkClick r:id="rId4"/>
              </a:rPr>
              <a:t>A Survey on Dialogue Systems: Recent Advances and New Frontiers</a:t>
            </a:r>
            <a:endParaRPr sz="1200" u="sng">
              <a:solidFill>
                <a:srgbClr val="1C4587"/>
              </a:solidFill>
            </a:endParaRPr>
          </a:p>
          <a:p>
            <a:pPr indent="0" lvl="0" marL="0" marR="0" rtl="0" algn="l">
              <a:lnSpc>
                <a:spcPct val="100000"/>
              </a:lnSpc>
              <a:spcBef>
                <a:spcPts val="1600"/>
              </a:spcBef>
              <a:spcAft>
                <a:spcPts val="0"/>
              </a:spcAft>
              <a:buClr>
                <a:srgbClr val="000000"/>
              </a:buClr>
              <a:buSzPts val="1100"/>
              <a:buFont typeface="Arial"/>
              <a:buNone/>
            </a:pPr>
            <a:r>
              <a:rPr lang="en" sz="1200" u="sng">
                <a:solidFill>
                  <a:srgbClr val="1C4587"/>
                </a:solidFill>
                <a:hlinkClick r:id="rId5"/>
              </a:rPr>
              <a:t>A Network-based End-to-End Trainable Task-oriented Dialogue System</a:t>
            </a:r>
            <a:r>
              <a:rPr lang="en" sz="1200" u="sng">
                <a:solidFill>
                  <a:srgbClr val="1C4587"/>
                </a:solidFill>
              </a:rPr>
              <a:t> </a:t>
            </a:r>
            <a:endParaRPr sz="1200" u="sng">
              <a:solidFill>
                <a:srgbClr val="1C4587"/>
              </a:solidFill>
            </a:endParaRPr>
          </a:p>
          <a:p>
            <a:pPr indent="0" lvl="0" marL="0" marR="0" rtl="0" algn="l">
              <a:lnSpc>
                <a:spcPct val="100000"/>
              </a:lnSpc>
              <a:spcBef>
                <a:spcPts val="1600"/>
              </a:spcBef>
              <a:spcAft>
                <a:spcPts val="0"/>
              </a:spcAft>
              <a:buClr>
                <a:srgbClr val="000000"/>
              </a:buClr>
              <a:buSzPts val="1100"/>
              <a:buFont typeface="Arial"/>
              <a:buNone/>
            </a:pPr>
            <a:r>
              <a:rPr lang="en" sz="1200" u="sng">
                <a:solidFill>
                  <a:srgbClr val="1C4587"/>
                </a:solidFill>
                <a:hlinkClick r:id="rId6"/>
              </a:rPr>
              <a:t>End-to-End Learning of Task-Oriented Dialogs</a:t>
            </a:r>
            <a:endParaRPr sz="1200" u="sng">
              <a:solidFill>
                <a:srgbClr val="1C4587"/>
              </a:solidFill>
            </a:endParaRPr>
          </a:p>
          <a:p>
            <a:pPr indent="0" lvl="0" marL="0" marR="0" rtl="0" algn="l">
              <a:lnSpc>
                <a:spcPct val="100000"/>
              </a:lnSpc>
              <a:spcBef>
                <a:spcPts val="1600"/>
              </a:spcBef>
              <a:spcAft>
                <a:spcPts val="0"/>
              </a:spcAft>
              <a:buClr>
                <a:srgbClr val="000000"/>
              </a:buClr>
              <a:buSzPts val="1100"/>
              <a:buFont typeface="Arial"/>
              <a:buNone/>
            </a:pPr>
            <a:r>
              <a:rPr lang="en" sz="1200" u="sng">
                <a:solidFill>
                  <a:srgbClr val="1C4587"/>
                </a:solidFill>
                <a:hlinkClick r:id="rId7"/>
              </a:rPr>
              <a:t>Task-oriented Dialogue System for Automatic Diagnosis</a:t>
            </a:r>
            <a:r>
              <a:rPr lang="en" sz="1200" u="sng">
                <a:solidFill>
                  <a:srgbClr val="1C4587"/>
                </a:solidFill>
              </a:rPr>
              <a:t> </a:t>
            </a:r>
            <a:endParaRPr sz="1200" u="sng">
              <a:solidFill>
                <a:srgbClr val="1C4587"/>
              </a:solidFill>
            </a:endParaRPr>
          </a:p>
          <a:p>
            <a:pPr indent="0" lvl="0" marL="0" marR="0" rtl="0" algn="l">
              <a:lnSpc>
                <a:spcPct val="100000"/>
              </a:lnSpc>
              <a:spcBef>
                <a:spcPts val="1600"/>
              </a:spcBef>
              <a:spcAft>
                <a:spcPts val="0"/>
              </a:spcAft>
              <a:buClr>
                <a:srgbClr val="000000"/>
              </a:buClr>
              <a:buSzPts val="1100"/>
              <a:buFont typeface="Arial"/>
              <a:buNone/>
            </a:pPr>
            <a:r>
              <a:rPr lang="en" sz="1200" u="sng">
                <a:solidFill>
                  <a:srgbClr val="1C4587"/>
                </a:solidFill>
                <a:hlinkClick r:id="rId8"/>
              </a:rPr>
              <a:t>Sequicity: Simplifying Task-oriented Dialogue Systems with Single Sequence-to-Sequence Architectures</a:t>
            </a:r>
            <a:endParaRPr/>
          </a:p>
          <a:p>
            <a:pPr indent="0" lvl="0" marL="0" marR="0" rtl="0" algn="l">
              <a:lnSpc>
                <a:spcPct val="100000"/>
              </a:lnSpc>
              <a:spcBef>
                <a:spcPts val="1600"/>
              </a:spcBef>
              <a:spcAft>
                <a:spcPts val="0"/>
              </a:spcAft>
              <a:buClr>
                <a:srgbClr val="000000"/>
              </a:buClr>
              <a:buSzPts val="1100"/>
              <a:buFont typeface="Arial"/>
              <a:buNone/>
            </a:pPr>
            <a:r>
              <a:rPr lang="en" sz="1200" u="sng">
                <a:solidFill>
                  <a:srgbClr val="1C4587"/>
                </a:solidFill>
                <a:hlinkClick r:id="rId9"/>
              </a:rPr>
              <a:t>A Survey of Task-oriented Dialogue Systems</a:t>
            </a:r>
            <a:endParaRPr sz="800">
              <a:solidFill>
                <a:srgbClr val="1A1A1A"/>
              </a:solidFill>
            </a:endParaRPr>
          </a:p>
          <a:p>
            <a:pPr indent="0" lvl="0" marL="0" marR="0" rtl="0" algn="l">
              <a:lnSpc>
                <a:spcPct val="100000"/>
              </a:lnSpc>
              <a:spcBef>
                <a:spcPts val="1600"/>
              </a:spcBef>
              <a:spcAft>
                <a:spcPts val="0"/>
              </a:spcAft>
              <a:buClr>
                <a:srgbClr val="000000"/>
              </a:buClr>
              <a:buSzPts val="1100"/>
              <a:buFont typeface="Arial"/>
              <a:buNone/>
            </a:pPr>
            <a:r>
              <a:rPr lang="en" sz="1200" u="sng">
                <a:solidFill>
                  <a:srgbClr val="1C4587"/>
                </a:solidFill>
              </a:rPr>
              <a:t>GUS, A frame driven dialog system</a:t>
            </a:r>
            <a:endParaRPr>
              <a:solidFill>
                <a:srgbClr val="1C4587"/>
              </a:solidFill>
            </a:endParaRPr>
          </a:p>
          <a:p>
            <a:pPr indent="0" lvl="0" marL="0" marR="0" rtl="0" algn="l">
              <a:lnSpc>
                <a:spcPct val="100000"/>
              </a:lnSpc>
              <a:spcBef>
                <a:spcPts val="1600"/>
              </a:spcBef>
              <a:spcAft>
                <a:spcPts val="0"/>
              </a:spcAft>
              <a:buClr>
                <a:srgbClr val="000000"/>
              </a:buClr>
              <a:buSzPts val="1100"/>
              <a:buFont typeface="Arial"/>
              <a:buNone/>
            </a:pPr>
            <a:r>
              <a:t/>
            </a:r>
            <a:endParaRPr/>
          </a:p>
          <a:p>
            <a:pPr indent="0" lvl="0" marL="0" rtl="0" algn="l">
              <a:lnSpc>
                <a:spcPct val="100000"/>
              </a:lnSpc>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0"/>
              </a:spcBef>
              <a:spcAft>
                <a:spcPts val="1600"/>
              </a:spcAft>
              <a:buNone/>
            </a:pPr>
            <a:r>
              <a:t/>
            </a:r>
            <a:endParaRPr/>
          </a:p>
        </p:txBody>
      </p:sp>
      <p:sp>
        <p:nvSpPr>
          <p:cNvPr id="753" name="Google Shape;753;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7" name="Shape 757"/>
        <p:cNvGrpSpPr/>
        <p:nvPr/>
      </p:nvGrpSpPr>
      <p:grpSpPr>
        <a:xfrm>
          <a:off x="0" y="0"/>
          <a:ext cx="0" cy="0"/>
          <a:chOff x="0" y="0"/>
          <a:chExt cx="0" cy="0"/>
        </a:xfrm>
      </p:grpSpPr>
      <p:sp>
        <p:nvSpPr>
          <p:cNvPr id="758" name="Google Shape;758;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0"/>
              </a:spcBef>
              <a:spcAft>
                <a:spcPts val="1600"/>
              </a:spcAft>
              <a:buNone/>
            </a:pPr>
            <a:r>
              <a:t/>
            </a:r>
            <a:endParaRPr/>
          </a:p>
        </p:txBody>
      </p:sp>
      <p:sp>
        <p:nvSpPr>
          <p:cNvPr id="759" name="Google Shape;759;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0" name="Google Shape;760;p88"/>
          <p:cNvSpPr txBox="1"/>
          <p:nvPr>
            <p:ph idx="1" type="body"/>
          </p:nvPr>
        </p:nvSpPr>
        <p:spPr>
          <a:xfrm>
            <a:off x="701991" y="1739488"/>
            <a:ext cx="7688400" cy="1580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600">
                <a:solidFill>
                  <a:srgbClr val="000000"/>
                </a:solidFill>
              </a:rPr>
              <a:t>Thanks!</a:t>
            </a:r>
            <a:endParaRPr sz="3600">
              <a:solidFill>
                <a:srgbClr val="000000"/>
              </a:solidFill>
            </a:endParaRPr>
          </a:p>
          <a:p>
            <a:pPr indent="0" lvl="0" marL="0" rtl="0" algn="ctr">
              <a:lnSpc>
                <a:spcPct val="100000"/>
              </a:lnSpc>
              <a:spcBef>
                <a:spcPts val="1600"/>
              </a:spcBef>
              <a:spcAft>
                <a:spcPts val="1600"/>
              </a:spcAft>
              <a:buNone/>
            </a:pPr>
            <a:r>
              <a:rPr lang="en" sz="3600">
                <a:solidFill>
                  <a:srgbClr val="000000"/>
                </a:solidFill>
              </a:rPr>
              <a:t>Q&amp;A</a:t>
            </a:r>
            <a:endParaRPr sz="36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Some Examples</a:t>
            </a:r>
            <a:endParaRPr b="1"/>
          </a:p>
        </p:txBody>
      </p:sp>
      <p:pic>
        <p:nvPicPr>
          <p:cNvPr id="117" name="Google Shape;117;p20"/>
          <p:cNvPicPr preferRelativeResize="0"/>
          <p:nvPr/>
        </p:nvPicPr>
        <p:blipFill>
          <a:blip r:embed="rId3">
            <a:alphaModFix/>
          </a:blip>
          <a:stretch>
            <a:fillRect/>
          </a:stretch>
        </p:blipFill>
        <p:spPr>
          <a:xfrm>
            <a:off x="384675" y="1355025"/>
            <a:ext cx="2858652" cy="2152901"/>
          </a:xfrm>
          <a:prstGeom prst="rect">
            <a:avLst/>
          </a:prstGeom>
          <a:noFill/>
          <a:ln>
            <a:noFill/>
          </a:ln>
        </p:spPr>
      </p:pic>
      <p:sp>
        <p:nvSpPr>
          <p:cNvPr id="118" name="Google Shape;118;p20"/>
          <p:cNvSpPr txBox="1"/>
          <p:nvPr/>
        </p:nvSpPr>
        <p:spPr>
          <a:xfrm>
            <a:off x="384675" y="3771975"/>
            <a:ext cx="28587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https://www.engadget.com/2018/01/03/apple-adds-siri-powered-news-briefing-ios-beta/</a:t>
            </a:r>
            <a:endParaRPr sz="800">
              <a:latin typeface="Proxima Nova"/>
              <a:ea typeface="Proxima Nova"/>
              <a:cs typeface="Proxima Nova"/>
              <a:sym typeface="Proxima Nova"/>
            </a:endParaRPr>
          </a:p>
        </p:txBody>
      </p:sp>
      <p:sp>
        <p:nvSpPr>
          <p:cNvPr id="119" name="Google Shape;119;p20"/>
          <p:cNvSpPr txBox="1"/>
          <p:nvPr/>
        </p:nvSpPr>
        <p:spPr>
          <a:xfrm>
            <a:off x="3406950" y="3771975"/>
            <a:ext cx="2531400" cy="4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Proxima Nova"/>
                <a:ea typeface="Proxima Nova"/>
                <a:cs typeface="Proxima Nova"/>
                <a:sym typeface="Proxima Nova"/>
              </a:rPr>
              <a:t>https://store.google.com/us/product/google_home</a:t>
            </a:r>
            <a:endParaRPr sz="800">
              <a:latin typeface="Proxima Nova"/>
              <a:ea typeface="Proxima Nova"/>
              <a:cs typeface="Proxima Nova"/>
              <a:sym typeface="Proxima Nova"/>
            </a:endParaRPr>
          </a:p>
        </p:txBody>
      </p:sp>
      <p:pic>
        <p:nvPicPr>
          <p:cNvPr id="120" name="Google Shape;120;p20"/>
          <p:cNvPicPr preferRelativeResize="0"/>
          <p:nvPr/>
        </p:nvPicPr>
        <p:blipFill>
          <a:blip r:embed="rId4">
            <a:alphaModFix/>
          </a:blip>
          <a:stretch>
            <a:fillRect/>
          </a:stretch>
        </p:blipFill>
        <p:spPr>
          <a:xfrm>
            <a:off x="3243325" y="1142425"/>
            <a:ext cx="2858650" cy="2858650"/>
          </a:xfrm>
          <a:prstGeom prst="rect">
            <a:avLst/>
          </a:prstGeom>
          <a:noFill/>
          <a:ln>
            <a:noFill/>
          </a:ln>
        </p:spPr>
      </p:pic>
      <p:pic>
        <p:nvPicPr>
          <p:cNvPr id="121" name="Google Shape;121;p20"/>
          <p:cNvPicPr preferRelativeResize="0"/>
          <p:nvPr/>
        </p:nvPicPr>
        <p:blipFill>
          <a:blip r:embed="rId5">
            <a:alphaModFix/>
          </a:blip>
          <a:stretch>
            <a:fillRect/>
          </a:stretch>
        </p:blipFill>
        <p:spPr>
          <a:xfrm>
            <a:off x="6265450" y="1493975"/>
            <a:ext cx="2737226" cy="1875000"/>
          </a:xfrm>
          <a:prstGeom prst="rect">
            <a:avLst/>
          </a:prstGeom>
          <a:noFill/>
          <a:ln>
            <a:noFill/>
          </a:ln>
        </p:spPr>
      </p:pic>
      <p:sp>
        <p:nvSpPr>
          <p:cNvPr id="122" name="Google Shape;122;p20"/>
          <p:cNvSpPr txBox="1"/>
          <p:nvPr/>
        </p:nvSpPr>
        <p:spPr>
          <a:xfrm>
            <a:off x="6265463" y="3771975"/>
            <a:ext cx="2737200" cy="4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Proxima Nova"/>
                <a:ea typeface="Proxima Nova"/>
                <a:cs typeface="Proxima Nova"/>
                <a:sym typeface="Proxima Nova"/>
              </a:rPr>
              <a:t>https://mspoweruser.com/unlike-tay-microsofts-chinese-ai-bot-knows-how-to-deal-with-racist-comments/</a:t>
            </a:r>
            <a:endParaRPr sz="800">
              <a:latin typeface="Proxima Nova"/>
              <a:ea typeface="Proxima Nova"/>
              <a:cs typeface="Proxima Nova"/>
              <a:sym typeface="Proxima Nova"/>
            </a:endParaRPr>
          </a:p>
        </p:txBody>
      </p:sp>
      <p:sp>
        <p:nvSpPr>
          <p:cNvPr id="123" name="Google Shape;12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of Dialogue Systems</a:t>
            </a:r>
            <a:endParaRPr b="1"/>
          </a:p>
        </p:txBody>
      </p:sp>
      <p:sp>
        <p:nvSpPr>
          <p:cNvPr id="129" name="Google Shape;12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rgbClr val="000000"/>
              </a:buClr>
              <a:buSzPts val="1800"/>
              <a:buChar char="●"/>
            </a:pPr>
            <a:r>
              <a:rPr lang="en">
                <a:solidFill>
                  <a:srgbClr val="000000"/>
                </a:solidFill>
              </a:rPr>
              <a:t>Easily Access "Big Data"</a:t>
            </a:r>
            <a:endParaRPr>
              <a:solidFill>
                <a:srgbClr val="000000"/>
              </a:solidFill>
            </a:endParaRPr>
          </a:p>
          <a:p>
            <a:pPr indent="-342900" lvl="0" marL="914400" rtl="0" algn="l">
              <a:lnSpc>
                <a:spcPct val="114000"/>
              </a:lnSpc>
              <a:spcBef>
                <a:spcPts val="0"/>
              </a:spcBef>
              <a:spcAft>
                <a:spcPts val="0"/>
              </a:spcAft>
              <a:buClr>
                <a:srgbClr val="000000"/>
              </a:buClr>
              <a:buSzPts val="1800"/>
              <a:buAutoNum type="arabicParenR"/>
            </a:pPr>
            <a:r>
              <a:rPr lang="en">
                <a:solidFill>
                  <a:srgbClr val="000000"/>
                </a:solidFill>
              </a:rPr>
              <a:t>Conversation data is generated every second</a:t>
            </a:r>
            <a:endParaRPr>
              <a:solidFill>
                <a:srgbClr val="000000"/>
              </a:solidFill>
            </a:endParaRPr>
          </a:p>
          <a:p>
            <a:pPr indent="-342900" lvl="0" marL="914400" rtl="0" algn="l">
              <a:lnSpc>
                <a:spcPct val="114000"/>
              </a:lnSpc>
              <a:spcBef>
                <a:spcPts val="0"/>
              </a:spcBef>
              <a:spcAft>
                <a:spcPts val="0"/>
              </a:spcAft>
              <a:buClr>
                <a:srgbClr val="000000"/>
              </a:buClr>
              <a:buSzPts val="1800"/>
              <a:buAutoNum type="arabicParenR"/>
            </a:pPr>
            <a:r>
              <a:rPr lang="en">
                <a:solidFill>
                  <a:srgbClr val="000000"/>
                </a:solidFill>
              </a:rPr>
              <a:t>Conversation data on the Web is available to train</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342900" lvl="0" marL="457200" rtl="0" algn="l">
              <a:lnSpc>
                <a:spcPct val="114000"/>
              </a:lnSpc>
              <a:spcBef>
                <a:spcPts val="0"/>
              </a:spcBef>
              <a:spcAft>
                <a:spcPts val="0"/>
              </a:spcAft>
              <a:buClr>
                <a:srgbClr val="000000"/>
              </a:buClr>
              <a:buSzPts val="1800"/>
              <a:buChar char="●"/>
            </a:pPr>
            <a:r>
              <a:rPr lang="en">
                <a:solidFill>
                  <a:srgbClr val="000000"/>
                </a:solidFill>
              </a:rPr>
              <a:t>Techniques</a:t>
            </a:r>
            <a:endParaRPr>
              <a:solidFill>
                <a:srgbClr val="000000"/>
              </a:solidFill>
            </a:endParaRPr>
          </a:p>
          <a:p>
            <a:pPr indent="-342900" lvl="0" marL="914400" rtl="0" algn="l">
              <a:lnSpc>
                <a:spcPct val="114000"/>
              </a:lnSpc>
              <a:spcBef>
                <a:spcPts val="0"/>
              </a:spcBef>
              <a:spcAft>
                <a:spcPts val="0"/>
              </a:spcAft>
              <a:buClr>
                <a:srgbClr val="000000"/>
              </a:buClr>
              <a:buSzPts val="1800"/>
              <a:buAutoNum type="arabicParenR"/>
            </a:pPr>
            <a:r>
              <a:rPr lang="en">
                <a:solidFill>
                  <a:srgbClr val="000000"/>
                </a:solidFill>
              </a:rPr>
              <a:t>Deep learning techniques are effective in capturing complex patterns in big data</a:t>
            </a:r>
            <a:endParaRPr>
              <a:solidFill>
                <a:srgbClr val="000000"/>
              </a:solidFill>
            </a:endParaRPr>
          </a:p>
          <a:p>
            <a:pPr indent="-342900" lvl="0" marL="914400" rtl="0" algn="l">
              <a:lnSpc>
                <a:spcPct val="114000"/>
              </a:lnSpc>
              <a:spcBef>
                <a:spcPts val="0"/>
              </a:spcBef>
              <a:spcAft>
                <a:spcPts val="0"/>
              </a:spcAft>
              <a:buClr>
                <a:srgbClr val="000000"/>
              </a:buClr>
              <a:buSzPts val="1800"/>
              <a:buAutoNum type="arabicParenR"/>
            </a:pPr>
            <a:r>
              <a:rPr lang="en">
                <a:solidFill>
                  <a:srgbClr val="000000"/>
                </a:solidFill>
              </a:rPr>
              <a:t>Natural Language Understanding deals with comprehension</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a:p>
            <a:pPr indent="0" lvl="0" marL="0" rtl="0" algn="l">
              <a:lnSpc>
                <a:spcPct val="114000"/>
              </a:lnSpc>
              <a:spcBef>
                <a:spcPts val="0"/>
              </a:spcBef>
              <a:spcAft>
                <a:spcPts val="0"/>
              </a:spcAft>
              <a:buNone/>
            </a:pPr>
            <a:r>
              <a:t/>
            </a:r>
            <a:endParaRPr>
              <a:solidFill>
                <a:srgbClr val="000000"/>
              </a:solidFill>
            </a:endParaRPr>
          </a:p>
        </p:txBody>
      </p:sp>
      <p:sp>
        <p:nvSpPr>
          <p:cNvPr id="130" name="Google Shape;13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